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302" r:id="rId4"/>
    <p:sldId id="303" r:id="rId5"/>
    <p:sldId id="305" r:id="rId6"/>
    <p:sldId id="306" r:id="rId7"/>
    <p:sldId id="307" r:id="rId8"/>
    <p:sldId id="300" r:id="rId9"/>
    <p:sldId id="329" r:id="rId10"/>
    <p:sldId id="330" r:id="rId11"/>
    <p:sldId id="331" r:id="rId12"/>
    <p:sldId id="332" r:id="rId13"/>
    <p:sldId id="317" r:id="rId14"/>
    <p:sldId id="318" r:id="rId15"/>
    <p:sldId id="265" r:id="rId16"/>
    <p:sldId id="267" r:id="rId17"/>
    <p:sldId id="262" r:id="rId18"/>
    <p:sldId id="266" r:id="rId19"/>
    <p:sldId id="268" r:id="rId20"/>
    <p:sldId id="271" r:id="rId21"/>
    <p:sldId id="273" r:id="rId22"/>
    <p:sldId id="274" r:id="rId23"/>
    <p:sldId id="275" r:id="rId24"/>
    <p:sldId id="277" r:id="rId25"/>
    <p:sldId id="282" r:id="rId26"/>
    <p:sldId id="337" r:id="rId27"/>
    <p:sldId id="336" r:id="rId28"/>
    <p:sldId id="334" r:id="rId29"/>
    <p:sldId id="338" r:id="rId30"/>
    <p:sldId id="288" r:id="rId31"/>
    <p:sldId id="289" r:id="rId32"/>
    <p:sldId id="292" r:id="rId33"/>
    <p:sldId id="293" r:id="rId34"/>
    <p:sldId id="294" r:id="rId35"/>
    <p:sldId id="295" r:id="rId36"/>
    <p:sldId id="280" r:id="rId37"/>
    <p:sldId id="308" r:id="rId38"/>
    <p:sldId id="314" r:id="rId39"/>
    <p:sldId id="315" r:id="rId40"/>
    <p:sldId id="316" r:id="rId41"/>
    <p:sldId id="309" r:id="rId42"/>
    <p:sldId id="310" r:id="rId43"/>
    <p:sldId id="319" r:id="rId44"/>
    <p:sldId id="327" r:id="rId45"/>
    <p:sldId id="324" r:id="rId46"/>
    <p:sldId id="321" r:id="rId47"/>
    <p:sldId id="325" r:id="rId48"/>
    <p:sldId id="326" r:id="rId49"/>
    <p:sldId id="320" r:id="rId50"/>
    <p:sldId id="323" r:id="rId51"/>
    <p:sldId id="328" r:id="rId5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p:cViewPr varScale="1">
        <p:scale>
          <a:sx n="114" d="100"/>
          <a:sy n="114" d="100"/>
        </p:scale>
        <p:origin x="480"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5E200AFB-8273-4CBB-B146-6EF20830527B}" type="datetimeFigureOut">
              <a:rPr lang="tr-TR" smtClean="0"/>
              <a:t>27.02.2025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6D31554-7F54-4160-B37C-C2E0D7BDBEBB}" type="slidenum">
              <a:rPr lang="tr-TR" smtClean="0"/>
              <a:t>‹#›</a:t>
            </a:fld>
            <a:endParaRPr lang="tr-TR"/>
          </a:p>
        </p:txBody>
      </p:sp>
    </p:spTree>
    <p:extLst>
      <p:ext uri="{BB962C8B-B14F-4D97-AF65-F5344CB8AC3E}">
        <p14:creationId xmlns:p14="http://schemas.microsoft.com/office/powerpoint/2010/main" val="3079996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5E200AFB-8273-4CBB-B146-6EF20830527B}" type="datetimeFigureOut">
              <a:rPr lang="tr-TR" smtClean="0"/>
              <a:t>27.02.2025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6D31554-7F54-4160-B37C-C2E0D7BDBEBB}" type="slidenum">
              <a:rPr lang="tr-TR" smtClean="0"/>
              <a:t>‹#›</a:t>
            </a:fld>
            <a:endParaRPr lang="tr-TR"/>
          </a:p>
        </p:txBody>
      </p:sp>
    </p:spTree>
    <p:extLst>
      <p:ext uri="{BB962C8B-B14F-4D97-AF65-F5344CB8AC3E}">
        <p14:creationId xmlns:p14="http://schemas.microsoft.com/office/powerpoint/2010/main" val="225122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5E200AFB-8273-4CBB-B146-6EF20830527B}" type="datetimeFigureOut">
              <a:rPr lang="tr-TR" smtClean="0"/>
              <a:t>27.02.2025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6D31554-7F54-4160-B37C-C2E0D7BDBEBB}" type="slidenum">
              <a:rPr lang="tr-TR" smtClean="0"/>
              <a:t>‹#›</a:t>
            </a:fld>
            <a:endParaRPr lang="tr-TR"/>
          </a:p>
        </p:txBody>
      </p:sp>
    </p:spTree>
    <p:extLst>
      <p:ext uri="{BB962C8B-B14F-4D97-AF65-F5344CB8AC3E}">
        <p14:creationId xmlns:p14="http://schemas.microsoft.com/office/powerpoint/2010/main" val="2366586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5E200AFB-8273-4CBB-B146-6EF20830527B}" type="datetimeFigureOut">
              <a:rPr lang="tr-TR" smtClean="0"/>
              <a:t>27.02.2025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6D31554-7F54-4160-B37C-C2E0D7BDBEBB}" type="slidenum">
              <a:rPr lang="tr-TR" smtClean="0"/>
              <a:t>‹#›</a:t>
            </a:fld>
            <a:endParaRPr lang="tr-TR"/>
          </a:p>
        </p:txBody>
      </p:sp>
    </p:spTree>
    <p:extLst>
      <p:ext uri="{BB962C8B-B14F-4D97-AF65-F5344CB8AC3E}">
        <p14:creationId xmlns:p14="http://schemas.microsoft.com/office/powerpoint/2010/main" val="3545271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5E200AFB-8273-4CBB-B146-6EF20830527B}" type="datetimeFigureOut">
              <a:rPr lang="tr-TR" smtClean="0"/>
              <a:t>27.02.2025</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6D31554-7F54-4160-B37C-C2E0D7BDBEBB}" type="slidenum">
              <a:rPr lang="tr-TR" smtClean="0"/>
              <a:t>‹#›</a:t>
            </a:fld>
            <a:endParaRPr lang="tr-TR"/>
          </a:p>
        </p:txBody>
      </p:sp>
    </p:spTree>
    <p:extLst>
      <p:ext uri="{BB962C8B-B14F-4D97-AF65-F5344CB8AC3E}">
        <p14:creationId xmlns:p14="http://schemas.microsoft.com/office/powerpoint/2010/main" val="3651948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5E200AFB-8273-4CBB-B146-6EF20830527B}" type="datetimeFigureOut">
              <a:rPr lang="tr-TR" smtClean="0"/>
              <a:t>27.02.2025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6D31554-7F54-4160-B37C-C2E0D7BDBEBB}" type="slidenum">
              <a:rPr lang="tr-TR" smtClean="0"/>
              <a:t>‹#›</a:t>
            </a:fld>
            <a:endParaRPr lang="tr-TR"/>
          </a:p>
        </p:txBody>
      </p:sp>
    </p:spTree>
    <p:extLst>
      <p:ext uri="{BB962C8B-B14F-4D97-AF65-F5344CB8AC3E}">
        <p14:creationId xmlns:p14="http://schemas.microsoft.com/office/powerpoint/2010/main" val="284392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5E200AFB-8273-4CBB-B146-6EF20830527B}" type="datetimeFigureOut">
              <a:rPr lang="tr-TR" smtClean="0"/>
              <a:t>27.02.2025</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66D31554-7F54-4160-B37C-C2E0D7BDBEBB}" type="slidenum">
              <a:rPr lang="tr-TR" smtClean="0"/>
              <a:t>‹#›</a:t>
            </a:fld>
            <a:endParaRPr lang="tr-TR"/>
          </a:p>
        </p:txBody>
      </p:sp>
    </p:spTree>
    <p:extLst>
      <p:ext uri="{BB962C8B-B14F-4D97-AF65-F5344CB8AC3E}">
        <p14:creationId xmlns:p14="http://schemas.microsoft.com/office/powerpoint/2010/main" val="3321410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5E200AFB-8273-4CBB-B146-6EF20830527B}" type="datetimeFigureOut">
              <a:rPr lang="tr-TR" smtClean="0"/>
              <a:t>27.02.2025</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6D31554-7F54-4160-B37C-C2E0D7BDBEBB}" type="slidenum">
              <a:rPr lang="tr-TR" smtClean="0"/>
              <a:t>‹#›</a:t>
            </a:fld>
            <a:endParaRPr lang="tr-TR"/>
          </a:p>
        </p:txBody>
      </p:sp>
    </p:spTree>
    <p:extLst>
      <p:ext uri="{BB962C8B-B14F-4D97-AF65-F5344CB8AC3E}">
        <p14:creationId xmlns:p14="http://schemas.microsoft.com/office/powerpoint/2010/main" val="1610528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5E200AFB-8273-4CBB-B146-6EF20830527B}" type="datetimeFigureOut">
              <a:rPr lang="tr-TR" smtClean="0"/>
              <a:t>27.02.2025</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66D31554-7F54-4160-B37C-C2E0D7BDBEBB}" type="slidenum">
              <a:rPr lang="tr-TR" smtClean="0"/>
              <a:t>‹#›</a:t>
            </a:fld>
            <a:endParaRPr lang="tr-TR"/>
          </a:p>
        </p:txBody>
      </p:sp>
    </p:spTree>
    <p:extLst>
      <p:ext uri="{BB962C8B-B14F-4D97-AF65-F5344CB8AC3E}">
        <p14:creationId xmlns:p14="http://schemas.microsoft.com/office/powerpoint/2010/main" val="2285536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5E200AFB-8273-4CBB-B146-6EF20830527B}" type="datetimeFigureOut">
              <a:rPr lang="tr-TR" smtClean="0"/>
              <a:t>27.02.2025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6D31554-7F54-4160-B37C-C2E0D7BDBEBB}" type="slidenum">
              <a:rPr lang="tr-TR" smtClean="0"/>
              <a:t>‹#›</a:t>
            </a:fld>
            <a:endParaRPr lang="tr-TR"/>
          </a:p>
        </p:txBody>
      </p:sp>
    </p:spTree>
    <p:extLst>
      <p:ext uri="{BB962C8B-B14F-4D97-AF65-F5344CB8AC3E}">
        <p14:creationId xmlns:p14="http://schemas.microsoft.com/office/powerpoint/2010/main" val="744812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5E200AFB-8273-4CBB-B146-6EF20830527B}" type="datetimeFigureOut">
              <a:rPr lang="tr-TR" smtClean="0"/>
              <a:t>27.02.2025</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6D31554-7F54-4160-B37C-C2E0D7BDBEBB}" type="slidenum">
              <a:rPr lang="tr-TR" smtClean="0"/>
              <a:t>‹#›</a:t>
            </a:fld>
            <a:endParaRPr lang="tr-TR"/>
          </a:p>
        </p:txBody>
      </p:sp>
    </p:spTree>
    <p:extLst>
      <p:ext uri="{BB962C8B-B14F-4D97-AF65-F5344CB8AC3E}">
        <p14:creationId xmlns:p14="http://schemas.microsoft.com/office/powerpoint/2010/main" val="675701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200AFB-8273-4CBB-B146-6EF20830527B}" type="datetimeFigureOut">
              <a:rPr lang="tr-TR" smtClean="0"/>
              <a:t>27.02.2025</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D31554-7F54-4160-B37C-C2E0D7BDBEBB}" type="slidenum">
              <a:rPr lang="tr-TR" smtClean="0"/>
              <a:t>‹#›</a:t>
            </a:fld>
            <a:endParaRPr lang="tr-TR"/>
          </a:p>
        </p:txBody>
      </p:sp>
    </p:spTree>
    <p:extLst>
      <p:ext uri="{BB962C8B-B14F-4D97-AF65-F5344CB8AC3E}">
        <p14:creationId xmlns:p14="http://schemas.microsoft.com/office/powerpoint/2010/main" val="1459228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536331" y="483577"/>
            <a:ext cx="11175023" cy="1820008"/>
          </a:xfrm>
        </p:spPr>
        <p:txBody>
          <a:bodyPr>
            <a:normAutofit/>
          </a:bodyPr>
          <a:lstStyle/>
          <a:p>
            <a:r>
              <a:rPr lang="tr-TR" b="1" dirty="0">
                <a:solidFill>
                  <a:srgbClr val="FF0000"/>
                </a:solidFill>
              </a:rPr>
              <a:t>BURHANİYE ATATÜRK MESLEKİ VE TEKNİK ANADOLU LİSESİ</a:t>
            </a:r>
          </a:p>
        </p:txBody>
      </p:sp>
      <p:sp>
        <p:nvSpPr>
          <p:cNvPr id="3" name="Alt Başlık 2"/>
          <p:cNvSpPr>
            <a:spLocks noGrp="1"/>
          </p:cNvSpPr>
          <p:nvPr>
            <p:ph type="subTitle" idx="1"/>
          </p:nvPr>
        </p:nvSpPr>
        <p:spPr>
          <a:xfrm>
            <a:off x="1524000" y="2479431"/>
            <a:ext cx="8261838" cy="3754315"/>
          </a:xfrm>
        </p:spPr>
        <p:txBody>
          <a:bodyPr/>
          <a:lstStyle/>
          <a:p>
            <a:r>
              <a:rPr lang="tr-TR" dirty="0"/>
              <a:t>..</a:t>
            </a:r>
          </a:p>
        </p:txBody>
      </p:sp>
      <p:pic>
        <p:nvPicPr>
          <p:cNvPr id="6" name="Resim 5">
            <a:extLst>
              <a:ext uri="{FF2B5EF4-FFF2-40B4-BE49-F238E27FC236}">
                <a16:creationId xmlns:a16="http://schemas.microsoft.com/office/drawing/2014/main" id="{7809D1C5-AF33-4750-22BE-53364D3777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3057099"/>
            <a:ext cx="4573541" cy="3022060"/>
          </a:xfrm>
          <a:prstGeom prst="rect">
            <a:avLst/>
          </a:prstGeom>
        </p:spPr>
      </p:pic>
      <p:pic>
        <p:nvPicPr>
          <p:cNvPr id="7" name="Resim 6">
            <a:extLst>
              <a:ext uri="{FF2B5EF4-FFF2-40B4-BE49-F238E27FC236}">
                <a16:creationId xmlns:a16="http://schemas.microsoft.com/office/drawing/2014/main" id="{9DDE6321-5BA5-07EF-5BA0-DEF980024DDD}"/>
              </a:ext>
            </a:extLst>
          </p:cNvPr>
          <p:cNvPicPr>
            <a:picLocks noChangeAspect="1"/>
          </p:cNvPicPr>
          <p:nvPr/>
        </p:nvPicPr>
        <p:blipFill>
          <a:blip r:embed="rId3"/>
          <a:stretch>
            <a:fillRect/>
          </a:stretch>
        </p:blipFill>
        <p:spPr>
          <a:xfrm>
            <a:off x="6095999" y="3227518"/>
            <a:ext cx="3474627" cy="2665690"/>
          </a:xfrm>
          <a:prstGeom prst="rect">
            <a:avLst/>
          </a:prstGeom>
        </p:spPr>
      </p:pic>
    </p:spTree>
    <p:extLst>
      <p:ext uri="{BB962C8B-B14F-4D97-AF65-F5344CB8AC3E}">
        <p14:creationId xmlns:p14="http://schemas.microsoft.com/office/powerpoint/2010/main" val="10883024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37563" y="453006"/>
            <a:ext cx="10716237" cy="5723957"/>
          </a:xfrm>
        </p:spPr>
        <p:txBody>
          <a:bodyPr/>
          <a:lstStyle/>
          <a:p>
            <a:r>
              <a:rPr lang="tr-TR" dirty="0"/>
              <a:t>2006 YILINDA</a:t>
            </a:r>
          </a:p>
          <a:p>
            <a:pPr>
              <a:buNone/>
            </a:pPr>
            <a:r>
              <a:rPr lang="tr-TR" dirty="0"/>
              <a:t>SAĞLIK BAKANLIĞINDAN, </a:t>
            </a:r>
          </a:p>
          <a:p>
            <a:pPr>
              <a:buNone/>
            </a:pPr>
            <a:r>
              <a:rPr lang="tr-TR" dirty="0"/>
              <a:t>MİLLİ EĞİTİM BAKANLIĞINA</a:t>
            </a:r>
          </a:p>
          <a:p>
            <a:pPr>
              <a:buNone/>
            </a:pPr>
            <a:r>
              <a:rPr lang="tr-TR" dirty="0"/>
              <a:t>DEVREDİLMİŞTİR.</a:t>
            </a:r>
          </a:p>
          <a:p>
            <a:endParaRPr lang="tr-TR" dirty="0"/>
          </a:p>
        </p:txBody>
      </p:sp>
      <p:pic>
        <p:nvPicPr>
          <p:cNvPr id="4" name="6 Resim" descr="sağlık.png"/>
          <p:cNvPicPr>
            <a:picLocks noChangeAspect="1"/>
          </p:cNvPicPr>
          <p:nvPr/>
        </p:nvPicPr>
        <p:blipFill>
          <a:blip r:embed="rId2" cstate="print"/>
          <a:stretch>
            <a:fillRect/>
          </a:stretch>
        </p:blipFill>
        <p:spPr>
          <a:xfrm>
            <a:off x="2862854" y="2108511"/>
            <a:ext cx="2878679" cy="2880320"/>
          </a:xfrm>
          <a:prstGeom prst="rect">
            <a:avLst/>
          </a:prstGeom>
        </p:spPr>
      </p:pic>
      <p:sp>
        <p:nvSpPr>
          <p:cNvPr id="5" name="7 Sağ Ok"/>
          <p:cNvSpPr/>
          <p:nvPr/>
        </p:nvSpPr>
        <p:spPr>
          <a:xfrm>
            <a:off x="5741533" y="2882936"/>
            <a:ext cx="1872208" cy="8640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6" name="5 Resim" descr="meb.png"/>
          <p:cNvPicPr>
            <a:picLocks noChangeAspect="1"/>
          </p:cNvPicPr>
          <p:nvPr/>
        </p:nvPicPr>
        <p:blipFill>
          <a:blip r:embed="rId3" cstate="print"/>
          <a:stretch>
            <a:fillRect/>
          </a:stretch>
        </p:blipFill>
        <p:spPr>
          <a:xfrm>
            <a:off x="8116156" y="2558900"/>
            <a:ext cx="2376264" cy="2376264"/>
          </a:xfrm>
          <a:prstGeom prst="rect">
            <a:avLst/>
          </a:prstGeom>
        </p:spPr>
      </p:pic>
    </p:spTree>
    <p:extLst>
      <p:ext uri="{BB962C8B-B14F-4D97-AF65-F5344CB8AC3E}">
        <p14:creationId xmlns:p14="http://schemas.microsoft.com/office/powerpoint/2010/main" val="38732284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r>
              <a:rPr lang="tr-TR" dirty="0"/>
              <a:t>2010 YILINDA ANADOLU STATÜSÜNE DÖNÜŞMÜŞTÜR.  </a:t>
            </a:r>
          </a:p>
          <a:p>
            <a:endParaRPr lang="tr-TR" dirty="0"/>
          </a:p>
          <a:p>
            <a:r>
              <a:rPr lang="tr-TR" dirty="0"/>
              <a:t>ADI, </a:t>
            </a:r>
          </a:p>
          <a:p>
            <a:pPr>
              <a:buNone/>
            </a:pPr>
            <a:r>
              <a:rPr lang="tr-TR" dirty="0"/>
              <a:t>“BURHANİYE ATATÜRK ANADOLU SAĞLIK MESLEK LİSESİ” </a:t>
            </a:r>
          </a:p>
          <a:p>
            <a:pPr>
              <a:buNone/>
            </a:pPr>
            <a:r>
              <a:rPr lang="tr-TR" dirty="0"/>
              <a:t>  OLARAK DEĞİŞMİŞTİR.</a:t>
            </a:r>
          </a:p>
          <a:p>
            <a:endParaRPr lang="tr-TR" dirty="0"/>
          </a:p>
        </p:txBody>
      </p:sp>
    </p:spTree>
    <p:extLst>
      <p:ext uri="{BB962C8B-B14F-4D97-AF65-F5344CB8AC3E}">
        <p14:creationId xmlns:p14="http://schemas.microsoft.com/office/powerpoint/2010/main" val="30510942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20785" y="1065402"/>
            <a:ext cx="10733015" cy="5111561"/>
          </a:xfrm>
        </p:spPr>
        <p:txBody>
          <a:bodyPr/>
          <a:lstStyle/>
          <a:p>
            <a:r>
              <a:rPr lang="tr-TR" dirty="0">
                <a:latin typeface="Times New Roman" pitchFamily="18" charset="0"/>
                <a:cs typeface="Times New Roman" pitchFamily="18" charset="0"/>
              </a:rPr>
              <a:t>2014-2015 EĞİTİM ÖĞRETİM YILINDAN İTİBAREN YENİDEN YAPILANMA KAPSAMINDA OKULUMUZ BURHANİYE ATATÜRK MESLEKİ VE TEKNİK ANADOLU LİSESİ OLARAK İSMİ DEĞİŞMİŞTİR</a:t>
            </a:r>
            <a:endParaRPr lang="tr-TR" dirty="0"/>
          </a:p>
        </p:txBody>
      </p:sp>
    </p:spTree>
    <p:extLst>
      <p:ext uri="{BB962C8B-B14F-4D97-AF65-F5344CB8AC3E}">
        <p14:creationId xmlns:p14="http://schemas.microsoft.com/office/powerpoint/2010/main" val="42248686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solidFill>
                  <a:srgbClr val="FF0000"/>
                </a:solidFill>
              </a:rPr>
              <a:t>MİSYONUMUZ</a:t>
            </a:r>
          </a:p>
        </p:txBody>
      </p:sp>
      <p:sp>
        <p:nvSpPr>
          <p:cNvPr id="3" name="İçerik Yer Tutucusu 2"/>
          <p:cNvSpPr>
            <a:spLocks noGrp="1"/>
          </p:cNvSpPr>
          <p:nvPr>
            <p:ph idx="1"/>
          </p:nvPr>
        </p:nvSpPr>
        <p:spPr/>
        <p:txBody>
          <a:bodyPr/>
          <a:lstStyle/>
          <a:p>
            <a:r>
              <a:rPr lang="tr-TR" i="1" dirty="0">
                <a:latin typeface="Times New Roman" pitchFamily="18" charset="0"/>
                <a:cs typeface="Times New Roman" pitchFamily="18" charset="0"/>
              </a:rPr>
              <a:t>"Türk Milli Eğitiminin genel ve özel amaçları doğrultusunda; Sağlıklı iletişim kurabilen, sorumluluk duygusu yüksek, kendine güveni tam, araştıran ve üreten, kendisi ve toplumu ile barışık, mesleğiyle ilgili yenilik ve gelişmeleri yakından takip eden ve sürekli kendini yenileyen, Atatürk İlke İnkılaplarına ve Cumhuriyetimizin temel değerlerine yürekten bağlı, vatansever, milli, manevi, ahlaki ve insani değerleri benimseyen sağlık meslek elemanı yetiştirmektir."</a:t>
            </a:r>
            <a:endParaRPr lang="tr-TR" dirty="0">
              <a:latin typeface="Times New Roman" pitchFamily="18" charset="0"/>
              <a:cs typeface="Times New Roman" pitchFamily="18" charset="0"/>
            </a:endParaRPr>
          </a:p>
          <a:p>
            <a:endParaRPr lang="tr-TR" dirty="0"/>
          </a:p>
        </p:txBody>
      </p:sp>
    </p:spTree>
    <p:extLst>
      <p:ext uri="{BB962C8B-B14F-4D97-AF65-F5344CB8AC3E}">
        <p14:creationId xmlns:p14="http://schemas.microsoft.com/office/powerpoint/2010/main" val="10371976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solidFill>
                  <a:srgbClr val="FF0000"/>
                </a:solidFill>
              </a:rPr>
              <a:t>VİZYONUMUZ</a:t>
            </a:r>
          </a:p>
        </p:txBody>
      </p:sp>
      <p:sp>
        <p:nvSpPr>
          <p:cNvPr id="3" name="İçerik Yer Tutucusu 2"/>
          <p:cNvSpPr>
            <a:spLocks noGrp="1"/>
          </p:cNvSpPr>
          <p:nvPr>
            <p:ph idx="1"/>
          </p:nvPr>
        </p:nvSpPr>
        <p:spPr/>
        <p:txBody>
          <a:bodyPr/>
          <a:lstStyle/>
          <a:p>
            <a:r>
              <a:rPr lang="tr-TR" i="1" dirty="0">
                <a:latin typeface="Times New Roman" pitchFamily="18" charset="0"/>
                <a:cs typeface="Times New Roman" pitchFamily="18" charset="0"/>
              </a:rPr>
              <a:t>Burhaniye Atatürk Mesleki ve Teknik Anadolu Lisesi olarak; Sağlık sektöründe ihtiyaç duyulan sağlık meslek elemanı eğitiminde çevre, bölge ve ülke çapında saygın ve tercih edilen, alanında yenilik ve değişime öncü olan, rekabet gücüne sahip, mensubu olmaktan her zaman gurur duyulan önder bir eğitim kurumu olmak gelecekte en önemsediğimiz değerdir.</a:t>
            </a:r>
            <a:endParaRPr lang="tr-TR" dirty="0">
              <a:latin typeface="Times New Roman" pitchFamily="18" charset="0"/>
              <a:cs typeface="Times New Roman" pitchFamily="18" charset="0"/>
            </a:endParaRPr>
          </a:p>
          <a:p>
            <a:pPr marL="0" indent="0">
              <a:buNone/>
            </a:pPr>
            <a:endParaRPr lang="tr-TR" dirty="0"/>
          </a:p>
        </p:txBody>
      </p:sp>
    </p:spTree>
    <p:extLst>
      <p:ext uri="{BB962C8B-B14F-4D97-AF65-F5344CB8AC3E}">
        <p14:creationId xmlns:p14="http://schemas.microsoft.com/office/powerpoint/2010/main" val="13664400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solidFill>
                  <a:srgbClr val="FF0000"/>
                </a:solidFill>
              </a:rPr>
              <a:t>2021-2022 Eğitim Yılında Binamız Yıkım nedeniyle Taşınmıştır.</a:t>
            </a:r>
          </a:p>
        </p:txBody>
      </p:sp>
      <p:sp>
        <p:nvSpPr>
          <p:cNvPr id="3" name="İçerik Yer Tutucusu 2"/>
          <p:cNvSpPr>
            <a:spLocks noGrp="1"/>
          </p:cNvSpPr>
          <p:nvPr>
            <p:ph idx="1"/>
          </p:nvPr>
        </p:nvSpPr>
        <p:spPr/>
        <p:txBody>
          <a:bodyPr>
            <a:normAutofit/>
          </a:bodyPr>
          <a:lstStyle/>
          <a:p>
            <a:pPr marL="0" indent="0" algn="ctr">
              <a:buNone/>
            </a:pPr>
            <a:r>
              <a:rPr lang="tr-TR" sz="4400" b="1" dirty="0"/>
              <a:t>Burhaniye Atatürk Mesleki ve Teknik Anadolu Lisesi </a:t>
            </a:r>
            <a:r>
              <a:rPr lang="tr-TR" sz="4400" b="1" dirty="0" smtClean="0"/>
              <a:t>olarak;</a:t>
            </a:r>
            <a:endParaRPr lang="tr-TR" sz="4400" dirty="0"/>
          </a:p>
          <a:p>
            <a:pPr marL="0" indent="0">
              <a:buNone/>
            </a:pPr>
            <a:r>
              <a:rPr lang="tr-TR" sz="4400" dirty="0"/>
              <a:t>Ayşe Akpınar Mesleki ve Teknik Anadolu </a:t>
            </a:r>
            <a:r>
              <a:rPr lang="tr-TR" sz="4400" dirty="0" smtClean="0"/>
              <a:t>Lisesi’nde </a:t>
            </a:r>
            <a:endParaRPr lang="tr-TR" sz="4400" dirty="0"/>
          </a:p>
          <a:p>
            <a:pPr marL="0" indent="0">
              <a:buNone/>
            </a:pPr>
            <a:r>
              <a:rPr lang="tr-TR" sz="4400" dirty="0"/>
              <a:t>      Eğitim Faaliyetimize devam etmekteyiz.</a:t>
            </a:r>
          </a:p>
          <a:p>
            <a:pPr marL="0" indent="0">
              <a:buNone/>
            </a:pPr>
            <a:endParaRPr lang="tr-TR" dirty="0"/>
          </a:p>
        </p:txBody>
      </p:sp>
    </p:spTree>
    <p:extLst>
      <p:ext uri="{BB962C8B-B14F-4D97-AF65-F5344CB8AC3E}">
        <p14:creationId xmlns:p14="http://schemas.microsoft.com/office/powerpoint/2010/main" val="27541844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843915"/>
          </a:xfrm>
        </p:spPr>
        <p:txBody>
          <a:bodyPr/>
          <a:lstStyle/>
          <a:p>
            <a:r>
              <a:rPr lang="tr-TR" b="1" dirty="0">
                <a:solidFill>
                  <a:srgbClr val="FF0000"/>
                </a:solidFill>
              </a:rPr>
              <a:t>OKULUMUZ DA </a:t>
            </a:r>
            <a:r>
              <a:rPr lang="tr-TR" b="1" dirty="0" smtClean="0">
                <a:solidFill>
                  <a:srgbClr val="FF0000"/>
                </a:solidFill>
              </a:rPr>
              <a:t>BİR </a:t>
            </a:r>
            <a:r>
              <a:rPr lang="tr-TR" b="1" dirty="0">
                <a:solidFill>
                  <a:srgbClr val="FF0000"/>
                </a:solidFill>
              </a:rPr>
              <a:t>ALAN BULUNMAKTADIR</a:t>
            </a:r>
          </a:p>
        </p:txBody>
      </p:sp>
      <p:sp>
        <p:nvSpPr>
          <p:cNvPr id="3" name="İçerik Yer Tutucusu 2"/>
          <p:cNvSpPr>
            <a:spLocks noGrp="1"/>
          </p:cNvSpPr>
          <p:nvPr>
            <p:ph idx="1"/>
          </p:nvPr>
        </p:nvSpPr>
        <p:spPr>
          <a:xfrm>
            <a:off x="838200" y="1452880"/>
            <a:ext cx="11201400" cy="5171440"/>
          </a:xfrm>
        </p:spPr>
        <p:txBody>
          <a:bodyPr>
            <a:normAutofit/>
          </a:bodyPr>
          <a:lstStyle/>
          <a:p>
            <a:r>
              <a:rPr lang="tr-TR" sz="4800" dirty="0"/>
              <a:t>Sağlık Hizmetleri Alanı</a:t>
            </a:r>
          </a:p>
          <a:p>
            <a:pPr marL="0" indent="0">
              <a:buNone/>
            </a:pPr>
            <a:endParaRPr lang="tr-TR" sz="4800" dirty="0"/>
          </a:p>
          <a:p>
            <a:endParaRPr lang="tr-TR" sz="4800" dirty="0"/>
          </a:p>
          <a:p>
            <a:pPr marL="0" indent="0">
              <a:buNone/>
            </a:pPr>
            <a:r>
              <a:rPr lang="tr-TR" sz="4800" dirty="0"/>
              <a:t>      </a:t>
            </a:r>
          </a:p>
          <a:p>
            <a:pPr marL="0" indent="0">
              <a:buNone/>
            </a:pPr>
            <a:r>
              <a:rPr lang="tr-TR" sz="4800" dirty="0"/>
              <a:t>              </a:t>
            </a:r>
          </a:p>
          <a:p>
            <a:endParaRPr lang="tr-TR" sz="4800" dirty="0"/>
          </a:p>
        </p:txBody>
      </p:sp>
      <p:pic>
        <p:nvPicPr>
          <p:cNvPr id="5" name="Resim 4"/>
          <p:cNvPicPr>
            <a:picLocks noChangeAspect="1"/>
          </p:cNvPicPr>
          <p:nvPr/>
        </p:nvPicPr>
        <p:blipFill>
          <a:blip r:embed="rId2"/>
          <a:stretch>
            <a:fillRect/>
          </a:stretch>
        </p:blipFill>
        <p:spPr>
          <a:xfrm>
            <a:off x="3667392" y="2644196"/>
            <a:ext cx="4813877" cy="2984500"/>
          </a:xfrm>
          <a:prstGeom prst="rect">
            <a:avLst/>
          </a:prstGeom>
        </p:spPr>
      </p:pic>
    </p:spTree>
    <p:extLst>
      <p:ext uri="{BB962C8B-B14F-4D97-AF65-F5344CB8AC3E}">
        <p14:creationId xmlns:p14="http://schemas.microsoft.com/office/powerpoint/2010/main" val="6915596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346075"/>
          </a:xfrm>
        </p:spPr>
        <p:txBody>
          <a:bodyPr>
            <a:normAutofit fontScale="90000"/>
          </a:bodyPr>
          <a:lstStyle/>
          <a:p>
            <a:r>
              <a:rPr lang="tr-TR" dirty="0"/>
              <a:t>----</a:t>
            </a:r>
          </a:p>
        </p:txBody>
      </p:sp>
      <p:sp>
        <p:nvSpPr>
          <p:cNvPr id="3" name="İçerik Yer Tutucusu 2"/>
          <p:cNvSpPr>
            <a:spLocks noGrp="1"/>
          </p:cNvSpPr>
          <p:nvPr>
            <p:ph idx="1"/>
          </p:nvPr>
        </p:nvSpPr>
        <p:spPr>
          <a:xfrm>
            <a:off x="838200" y="802640"/>
            <a:ext cx="10515600" cy="5747629"/>
          </a:xfrm>
        </p:spPr>
        <p:txBody>
          <a:bodyPr/>
          <a:lstStyle/>
          <a:p>
            <a:pPr marL="0" indent="0">
              <a:buNone/>
            </a:pPr>
            <a:r>
              <a:rPr lang="tr-TR" b="1" dirty="0"/>
              <a:t>     SAĞLIK HİZMETLERİ ALANI </a:t>
            </a:r>
            <a:r>
              <a:rPr lang="tr-TR" dirty="0"/>
              <a:t> </a:t>
            </a:r>
          </a:p>
          <a:p>
            <a:r>
              <a:rPr lang="tr-TR" dirty="0"/>
              <a:t>HEMŞİRE YARDIMCILIĞI, </a:t>
            </a:r>
          </a:p>
          <a:p>
            <a:r>
              <a:rPr lang="tr-TR" dirty="0"/>
              <a:t>EBE YARDIMCILIĞI VE </a:t>
            </a:r>
          </a:p>
          <a:p>
            <a:r>
              <a:rPr lang="tr-TR" dirty="0"/>
              <a:t>SAĞLIK BAKIM TEKNİSYENLİĞİ</a:t>
            </a:r>
          </a:p>
          <a:p>
            <a:pPr marL="0" indent="0">
              <a:buNone/>
            </a:pPr>
            <a:r>
              <a:rPr lang="tr-TR" dirty="0"/>
              <a:t>      GİBİ ALANLARDA MEZUN VERMEKTEDİR</a:t>
            </a:r>
          </a:p>
        </p:txBody>
      </p:sp>
      <p:pic>
        <p:nvPicPr>
          <p:cNvPr id="4" name="Resim 3"/>
          <p:cNvPicPr>
            <a:picLocks noChangeAspect="1"/>
          </p:cNvPicPr>
          <p:nvPr/>
        </p:nvPicPr>
        <p:blipFill>
          <a:blip r:embed="rId2"/>
          <a:stretch>
            <a:fillRect/>
          </a:stretch>
        </p:blipFill>
        <p:spPr>
          <a:xfrm>
            <a:off x="8540749" y="3420086"/>
            <a:ext cx="2255716" cy="2901948"/>
          </a:xfrm>
          <a:prstGeom prst="rect">
            <a:avLst/>
          </a:prstGeom>
        </p:spPr>
      </p:pic>
      <p:pic>
        <p:nvPicPr>
          <p:cNvPr id="5" name="Resim 4"/>
          <p:cNvPicPr>
            <a:picLocks noChangeAspect="1"/>
          </p:cNvPicPr>
          <p:nvPr/>
        </p:nvPicPr>
        <p:blipFill>
          <a:blip r:embed="rId3"/>
          <a:stretch>
            <a:fillRect/>
          </a:stretch>
        </p:blipFill>
        <p:spPr>
          <a:xfrm>
            <a:off x="1326561" y="3527118"/>
            <a:ext cx="2709164" cy="2908731"/>
          </a:xfrm>
          <a:prstGeom prst="rect">
            <a:avLst/>
          </a:prstGeom>
        </p:spPr>
      </p:pic>
      <p:pic>
        <p:nvPicPr>
          <p:cNvPr id="6" name="Resim 5"/>
          <p:cNvPicPr>
            <a:picLocks noChangeAspect="1"/>
          </p:cNvPicPr>
          <p:nvPr/>
        </p:nvPicPr>
        <p:blipFill>
          <a:blip r:embed="rId4"/>
          <a:stretch>
            <a:fillRect/>
          </a:stretch>
        </p:blipFill>
        <p:spPr>
          <a:xfrm>
            <a:off x="4466491" y="3609122"/>
            <a:ext cx="3516923" cy="2826727"/>
          </a:xfrm>
          <a:prstGeom prst="rect">
            <a:avLst/>
          </a:prstGeom>
        </p:spPr>
      </p:pic>
    </p:spTree>
    <p:extLst>
      <p:ext uri="{BB962C8B-B14F-4D97-AF65-F5344CB8AC3E}">
        <p14:creationId xmlns:p14="http://schemas.microsoft.com/office/powerpoint/2010/main" val="23014029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6"/>
            <a:ext cx="10515600" cy="927344"/>
          </a:xfrm>
        </p:spPr>
        <p:txBody>
          <a:bodyPr/>
          <a:lstStyle/>
          <a:p>
            <a:r>
              <a:rPr lang="tr-TR" b="1" dirty="0">
                <a:solidFill>
                  <a:srgbClr val="FF0000"/>
                </a:solidFill>
              </a:rPr>
              <a:t>SAĞLIK HİZMETLERİ ALANIMIZI TANIYALIM</a:t>
            </a:r>
          </a:p>
        </p:txBody>
      </p:sp>
      <p:pic>
        <p:nvPicPr>
          <p:cNvPr id="4" name="İçerik Yer Tutucusu 3"/>
          <p:cNvPicPr>
            <a:picLocks noGrp="1" noChangeAspect="1"/>
          </p:cNvPicPr>
          <p:nvPr>
            <p:ph idx="1"/>
          </p:nvPr>
        </p:nvPicPr>
        <p:blipFill>
          <a:blip r:embed="rId2"/>
          <a:stretch>
            <a:fillRect/>
          </a:stretch>
        </p:blipFill>
        <p:spPr>
          <a:xfrm>
            <a:off x="703386" y="1292471"/>
            <a:ext cx="10735406" cy="5055576"/>
          </a:xfrm>
          <a:prstGeom prst="rect">
            <a:avLst/>
          </a:prstGeom>
        </p:spPr>
      </p:pic>
    </p:spTree>
    <p:extLst>
      <p:ext uri="{BB962C8B-B14F-4D97-AF65-F5344CB8AC3E}">
        <p14:creationId xmlns:p14="http://schemas.microsoft.com/office/powerpoint/2010/main" val="34632459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solidFill>
                  <a:srgbClr val="FF0000"/>
                </a:solidFill>
              </a:rPr>
              <a:t>SAĞLIK HİZMETLERİ</a:t>
            </a:r>
          </a:p>
        </p:txBody>
      </p:sp>
      <p:sp>
        <p:nvSpPr>
          <p:cNvPr id="3" name="İçerik Yer Tutucusu 2"/>
          <p:cNvSpPr>
            <a:spLocks noGrp="1"/>
          </p:cNvSpPr>
          <p:nvPr>
            <p:ph idx="1"/>
          </p:nvPr>
        </p:nvSpPr>
        <p:spPr/>
        <p:txBody>
          <a:bodyPr>
            <a:normAutofit/>
          </a:bodyPr>
          <a:lstStyle/>
          <a:p>
            <a:pPr marL="0" indent="0">
              <a:buNone/>
            </a:pPr>
            <a:r>
              <a:rPr lang="tr-TR" sz="4000" b="1" dirty="0">
                <a:solidFill>
                  <a:srgbClr val="0070C0"/>
                </a:solidFill>
              </a:rPr>
              <a:t>Sağlık hizmetlerini</a:t>
            </a:r>
          </a:p>
          <a:p>
            <a:pPr marL="0" indent="0">
              <a:buNone/>
            </a:pPr>
            <a:r>
              <a:rPr lang="tr-TR" sz="4000" dirty="0"/>
              <a:t>     Sağlık hizmeti almak için başvuran </a:t>
            </a:r>
            <a:r>
              <a:rPr lang="tr-TR" sz="4000" b="1" dirty="0">
                <a:solidFill>
                  <a:srgbClr val="00B050"/>
                </a:solidFill>
              </a:rPr>
              <a:t>kişilerin </a:t>
            </a:r>
            <a:r>
              <a:rPr lang="tr-TR" sz="4000" b="1" dirty="0">
                <a:solidFill>
                  <a:srgbClr val="7030A0"/>
                </a:solidFill>
              </a:rPr>
              <a:t>hastalıklarının teşhisi</a:t>
            </a:r>
            <a:r>
              <a:rPr lang="tr-TR" sz="4000" dirty="0"/>
              <a:t>, </a:t>
            </a:r>
            <a:r>
              <a:rPr lang="tr-TR" sz="4000" b="1" dirty="0">
                <a:solidFill>
                  <a:schemeClr val="accent2">
                    <a:lumMod val="75000"/>
                  </a:schemeClr>
                </a:solidFill>
              </a:rPr>
              <a:t>tedavisi</a:t>
            </a:r>
            <a:r>
              <a:rPr lang="tr-TR" sz="4000" dirty="0"/>
              <a:t> ile </a:t>
            </a:r>
            <a:r>
              <a:rPr lang="tr-TR" sz="4000" b="1" dirty="0">
                <a:solidFill>
                  <a:srgbClr val="FFC000"/>
                </a:solidFill>
              </a:rPr>
              <a:t>sağlıklarının korunması</a:t>
            </a:r>
            <a:r>
              <a:rPr lang="tr-TR" sz="4000" dirty="0"/>
              <a:t> ve </a:t>
            </a:r>
            <a:r>
              <a:rPr lang="tr-TR" sz="4000" b="1" dirty="0">
                <a:solidFill>
                  <a:srgbClr val="FF0000"/>
                </a:solidFill>
              </a:rPr>
              <a:t>geliştirilmesi</a:t>
            </a:r>
            <a:r>
              <a:rPr lang="tr-TR" sz="4000" dirty="0"/>
              <a:t> için verilen hizmetlerin </a:t>
            </a:r>
          </a:p>
          <a:p>
            <a:pPr marL="0" indent="0">
              <a:buNone/>
            </a:pPr>
            <a:r>
              <a:rPr lang="tr-TR" sz="4000" dirty="0"/>
              <a:t>        tümü olarak tanımlayabiliriz.</a:t>
            </a:r>
          </a:p>
          <a:p>
            <a:pPr marL="0" indent="0">
              <a:buNone/>
            </a:pPr>
            <a:endParaRPr lang="tr-TR" sz="4000" dirty="0"/>
          </a:p>
        </p:txBody>
      </p:sp>
    </p:spTree>
    <p:extLst>
      <p:ext uri="{BB962C8B-B14F-4D97-AF65-F5344CB8AC3E}">
        <p14:creationId xmlns:p14="http://schemas.microsoft.com/office/powerpoint/2010/main" val="1850554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490052"/>
          </a:xfrm>
        </p:spPr>
        <p:txBody>
          <a:bodyPr/>
          <a:lstStyle/>
          <a:p>
            <a:r>
              <a:rPr lang="tr-TR" b="1" dirty="0">
                <a:solidFill>
                  <a:srgbClr val="FF0000"/>
                </a:solidFill>
              </a:rPr>
              <a:t>OKUL MÜDÜRÜMÜZ </a:t>
            </a:r>
            <a:r>
              <a:rPr lang="tr-TR" dirty="0"/>
              <a:t>–</a:t>
            </a:r>
            <a:r>
              <a:rPr lang="tr-TR" b="1" dirty="0"/>
              <a:t>KADRİYE ATAK</a:t>
            </a:r>
          </a:p>
        </p:txBody>
      </p:sp>
      <p:sp>
        <p:nvSpPr>
          <p:cNvPr id="3" name="Metin Yer Tutucusu 2"/>
          <p:cNvSpPr>
            <a:spLocks noGrp="1"/>
          </p:cNvSpPr>
          <p:nvPr>
            <p:ph type="body" idx="1"/>
          </p:nvPr>
        </p:nvSpPr>
        <p:spPr/>
        <p:txBody>
          <a:bodyPr/>
          <a:lstStyle/>
          <a:p>
            <a:r>
              <a:rPr lang="tr-TR" dirty="0"/>
              <a:t>---</a:t>
            </a:r>
          </a:p>
        </p:txBody>
      </p:sp>
      <p:sp>
        <p:nvSpPr>
          <p:cNvPr id="5" name="Metin Yer Tutucusu 4"/>
          <p:cNvSpPr>
            <a:spLocks noGrp="1"/>
          </p:cNvSpPr>
          <p:nvPr>
            <p:ph type="body" sz="quarter" idx="3"/>
          </p:nvPr>
        </p:nvSpPr>
        <p:spPr/>
        <p:txBody>
          <a:bodyPr/>
          <a:lstStyle/>
          <a:p>
            <a:r>
              <a:rPr lang="tr-TR" dirty="0"/>
              <a:t>--</a:t>
            </a:r>
          </a:p>
        </p:txBody>
      </p:sp>
      <p:sp>
        <p:nvSpPr>
          <p:cNvPr id="6" name="İçerik Yer Tutucusu 5"/>
          <p:cNvSpPr>
            <a:spLocks noGrp="1"/>
          </p:cNvSpPr>
          <p:nvPr>
            <p:ph sz="quarter" idx="4"/>
          </p:nvPr>
        </p:nvSpPr>
        <p:spPr>
          <a:xfrm>
            <a:off x="5997575" y="1793631"/>
            <a:ext cx="5880833" cy="4396032"/>
          </a:xfrm>
        </p:spPr>
        <p:txBody>
          <a:bodyPr>
            <a:normAutofit fontScale="85000" lnSpcReduction="20000"/>
          </a:bodyPr>
          <a:lstStyle/>
          <a:p>
            <a:pPr marL="0" indent="0">
              <a:buNone/>
            </a:pPr>
            <a:r>
              <a:rPr lang="tr-TR" sz="3600" b="1" dirty="0"/>
              <a:t>          </a:t>
            </a:r>
          </a:p>
          <a:p>
            <a:pPr marL="0" indent="0">
              <a:buNone/>
            </a:pPr>
            <a:r>
              <a:rPr lang="tr-TR" sz="3600" b="1" dirty="0"/>
              <a:t>      Okul kutsal bir kurumdur.</a:t>
            </a:r>
          </a:p>
          <a:p>
            <a:pPr marL="0" indent="0">
              <a:buNone/>
            </a:pPr>
            <a:r>
              <a:rPr lang="tr-TR" sz="3600" b="1" dirty="0"/>
              <a:t>           Evimiz, yuvamız, </a:t>
            </a:r>
          </a:p>
          <a:p>
            <a:pPr marL="0" indent="0">
              <a:buNone/>
            </a:pPr>
            <a:r>
              <a:rPr lang="tr-TR" sz="3600" b="1" dirty="0"/>
              <a:t>              Biz bir aileyiz</a:t>
            </a:r>
          </a:p>
          <a:p>
            <a:pPr marL="0" indent="0">
              <a:buNone/>
            </a:pPr>
            <a:r>
              <a:rPr lang="tr-TR" sz="3600" b="1" dirty="0"/>
              <a:t>     Okul ,sadece ders  notlarından ibaret değil  , Okul bizi sosyal açıdan,  hem de bilişsel yönden geliştirir , büyütür..</a:t>
            </a:r>
          </a:p>
          <a:p>
            <a:pPr marL="0" indent="0">
              <a:buNone/>
            </a:pPr>
            <a:r>
              <a:rPr lang="tr-TR" sz="3600" b="1" dirty="0"/>
              <a:t>                UNUTMAYALIM !!! </a:t>
            </a:r>
          </a:p>
          <a:p>
            <a:pPr marL="0" indent="0">
              <a:buNone/>
            </a:pPr>
            <a:r>
              <a:rPr lang="tr-TR" sz="3600" b="1" dirty="0"/>
              <a:t>     OKUL BİZİM GELECEĞİMİZ</a:t>
            </a:r>
          </a:p>
          <a:p>
            <a:pPr marL="0" indent="0">
              <a:buNone/>
            </a:pPr>
            <a:endParaRPr lang="tr-TR" sz="3600" b="1" dirty="0"/>
          </a:p>
          <a:p>
            <a:pPr marL="0" indent="0">
              <a:buNone/>
            </a:pPr>
            <a:endParaRPr lang="tr-TR" sz="3600" b="1" dirty="0"/>
          </a:p>
        </p:txBody>
      </p:sp>
      <p:pic>
        <p:nvPicPr>
          <p:cNvPr id="9" name="İçerik Yer Tutucusu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53915" y="1681163"/>
            <a:ext cx="5120636" cy="4508500"/>
          </a:xfrm>
        </p:spPr>
      </p:pic>
    </p:spTree>
    <p:extLst>
      <p:ext uri="{BB962C8B-B14F-4D97-AF65-F5344CB8AC3E}">
        <p14:creationId xmlns:p14="http://schemas.microsoft.com/office/powerpoint/2010/main" val="40708255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6"/>
            <a:ext cx="10515600" cy="909760"/>
          </a:xfrm>
        </p:spPr>
        <p:txBody>
          <a:bodyPr/>
          <a:lstStyle/>
          <a:p>
            <a:pPr algn="ctr"/>
            <a:r>
              <a:rPr lang="tr-TR" b="1" dirty="0">
                <a:solidFill>
                  <a:srgbClr val="FF0000"/>
                </a:solidFill>
              </a:rPr>
              <a:t>HEMŞİRE YARDIMCISI</a:t>
            </a:r>
          </a:p>
        </p:txBody>
      </p:sp>
      <p:sp>
        <p:nvSpPr>
          <p:cNvPr id="3" name="İçerik Yer Tutucusu 2"/>
          <p:cNvSpPr>
            <a:spLocks noGrp="1"/>
          </p:cNvSpPr>
          <p:nvPr>
            <p:ph idx="1"/>
          </p:nvPr>
        </p:nvSpPr>
        <p:spPr>
          <a:xfrm>
            <a:off x="316523" y="1195754"/>
            <a:ext cx="11658600" cy="4981209"/>
          </a:xfrm>
        </p:spPr>
        <p:txBody>
          <a:bodyPr>
            <a:normAutofit fontScale="92500"/>
          </a:bodyPr>
          <a:lstStyle/>
          <a:p>
            <a:pPr marL="0" indent="0">
              <a:buNone/>
            </a:pPr>
            <a:r>
              <a:rPr lang="tr-TR" sz="3200" b="1" dirty="0">
                <a:solidFill>
                  <a:srgbClr val="00B050"/>
                </a:solidFill>
              </a:rPr>
              <a:t>Sağlık meslek liselerinin </a:t>
            </a:r>
            <a:r>
              <a:rPr lang="tr-TR" sz="3200" b="1" dirty="0">
                <a:solidFill>
                  <a:srgbClr val="0070C0"/>
                </a:solidFill>
              </a:rPr>
              <a:t>hemşire yardımcılığı programından </a:t>
            </a:r>
            <a:r>
              <a:rPr lang="tr-TR" sz="3200" dirty="0"/>
              <a:t>mezun   </a:t>
            </a:r>
          </a:p>
          <a:p>
            <a:pPr marL="0" indent="0">
              <a:buNone/>
            </a:pPr>
            <a:r>
              <a:rPr lang="tr-TR" sz="3200" dirty="0"/>
              <a:t>             </a:t>
            </a:r>
            <a:r>
              <a:rPr lang="tr-TR" sz="4000" b="1" dirty="0"/>
              <a:t>Hemşire nezaretinde </a:t>
            </a:r>
            <a:r>
              <a:rPr lang="tr-TR" sz="4000" b="1" dirty="0">
                <a:solidFill>
                  <a:schemeClr val="accent2">
                    <a:lumMod val="75000"/>
                  </a:schemeClr>
                </a:solidFill>
              </a:rPr>
              <a:t>yardımcı olarak </a:t>
            </a:r>
            <a:r>
              <a:rPr lang="tr-TR" sz="4000" dirty="0"/>
              <a:t>çalışan, </a:t>
            </a:r>
          </a:p>
          <a:p>
            <a:pPr marL="0" indent="0">
              <a:buNone/>
            </a:pPr>
            <a:r>
              <a:rPr lang="tr-TR" sz="4000" dirty="0"/>
              <a:t>---Hastaların günlük yaşam aktivitelerinin yerine getirilmesi,</a:t>
            </a:r>
          </a:p>
          <a:p>
            <a:pPr marL="0" indent="0">
              <a:buNone/>
            </a:pPr>
            <a:r>
              <a:rPr lang="tr-TR" sz="4000" dirty="0"/>
              <a:t>---Beslenme programının uygulanması, </a:t>
            </a:r>
          </a:p>
          <a:p>
            <a:pPr marL="0" indent="0">
              <a:buNone/>
            </a:pPr>
            <a:r>
              <a:rPr lang="tr-TR" sz="4000" dirty="0"/>
              <a:t>---Kişisel bakım ve temizliği </a:t>
            </a:r>
          </a:p>
          <a:p>
            <a:pPr marL="0" indent="0">
              <a:buNone/>
            </a:pPr>
            <a:r>
              <a:rPr lang="tr-TR" sz="4000" dirty="0"/>
              <a:t>---Sağlık hizmetlerine ulaşımında yardımcı olan ve refakat</a:t>
            </a:r>
          </a:p>
          <a:p>
            <a:pPr marL="0" indent="0">
              <a:buNone/>
            </a:pPr>
            <a:r>
              <a:rPr lang="tr-TR" sz="4000" dirty="0"/>
              <a:t>Eden </a:t>
            </a:r>
            <a:r>
              <a:rPr lang="tr-TR" sz="4300" dirty="0"/>
              <a:t>sağlık mensubu</a:t>
            </a:r>
          </a:p>
        </p:txBody>
      </p:sp>
    </p:spTree>
    <p:extLst>
      <p:ext uri="{BB962C8B-B14F-4D97-AF65-F5344CB8AC3E}">
        <p14:creationId xmlns:p14="http://schemas.microsoft.com/office/powerpoint/2010/main" val="21815570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716329"/>
          </a:xfrm>
        </p:spPr>
        <p:txBody>
          <a:bodyPr/>
          <a:lstStyle/>
          <a:p>
            <a:r>
              <a:rPr lang="tr-TR" b="1" dirty="0">
                <a:solidFill>
                  <a:srgbClr val="FF0000"/>
                </a:solidFill>
              </a:rPr>
              <a:t>EBE YARDIMCILIĞI</a:t>
            </a:r>
          </a:p>
        </p:txBody>
      </p:sp>
      <p:sp>
        <p:nvSpPr>
          <p:cNvPr id="3" name="İçerik Yer Tutucusu 2"/>
          <p:cNvSpPr>
            <a:spLocks noGrp="1"/>
          </p:cNvSpPr>
          <p:nvPr>
            <p:ph idx="1"/>
          </p:nvPr>
        </p:nvSpPr>
        <p:spPr>
          <a:xfrm>
            <a:off x="838200" y="1151792"/>
            <a:ext cx="10515600" cy="5025171"/>
          </a:xfrm>
        </p:spPr>
        <p:txBody>
          <a:bodyPr>
            <a:normAutofit/>
          </a:bodyPr>
          <a:lstStyle/>
          <a:p>
            <a:pPr marL="0" lvl="0" indent="0">
              <a:buNone/>
            </a:pPr>
            <a:r>
              <a:rPr lang="tr-TR" sz="3000" b="1" dirty="0">
                <a:solidFill>
                  <a:srgbClr val="00B050"/>
                </a:solidFill>
              </a:rPr>
              <a:t>Sağlık meslek liselerinin </a:t>
            </a:r>
            <a:r>
              <a:rPr lang="tr-TR" sz="3000" b="1" dirty="0">
                <a:solidFill>
                  <a:srgbClr val="0070C0"/>
                </a:solidFill>
              </a:rPr>
              <a:t>ebe yardımcılığı programından </a:t>
            </a:r>
            <a:r>
              <a:rPr lang="tr-TR" sz="3000" dirty="0">
                <a:solidFill>
                  <a:prstClr val="black"/>
                </a:solidFill>
              </a:rPr>
              <a:t>mezun   </a:t>
            </a:r>
          </a:p>
          <a:p>
            <a:pPr marL="0" lvl="0" indent="0">
              <a:buNone/>
            </a:pPr>
            <a:r>
              <a:rPr lang="tr-TR" sz="3000" dirty="0">
                <a:solidFill>
                  <a:prstClr val="black"/>
                </a:solidFill>
              </a:rPr>
              <a:t>             </a:t>
            </a:r>
            <a:r>
              <a:rPr lang="tr-TR" sz="3700" b="1" dirty="0">
                <a:solidFill>
                  <a:prstClr val="black"/>
                </a:solidFill>
              </a:rPr>
              <a:t>Ebelerin nezaretinde </a:t>
            </a:r>
            <a:r>
              <a:rPr lang="tr-TR" sz="3700" b="1" dirty="0">
                <a:solidFill>
                  <a:srgbClr val="ED7D31">
                    <a:lumMod val="75000"/>
                  </a:srgbClr>
                </a:solidFill>
              </a:rPr>
              <a:t>yardımcı olarak </a:t>
            </a:r>
            <a:r>
              <a:rPr lang="tr-TR" sz="3700" dirty="0">
                <a:solidFill>
                  <a:prstClr val="black"/>
                </a:solidFill>
              </a:rPr>
              <a:t>çalışan, </a:t>
            </a:r>
          </a:p>
          <a:p>
            <a:pPr marL="0" lvl="0" indent="0">
              <a:buNone/>
            </a:pPr>
            <a:r>
              <a:rPr lang="tr-TR" sz="3700" dirty="0">
                <a:solidFill>
                  <a:prstClr val="black"/>
                </a:solidFill>
              </a:rPr>
              <a:t>---Hastaların günlük yaşam aktivitelerinin yerine getirilmesi,</a:t>
            </a:r>
          </a:p>
          <a:p>
            <a:pPr marL="0" lvl="0" indent="0">
              <a:buNone/>
            </a:pPr>
            <a:r>
              <a:rPr lang="tr-TR" sz="3700" dirty="0">
                <a:solidFill>
                  <a:prstClr val="black"/>
                </a:solidFill>
              </a:rPr>
              <a:t>---Beslenme programının uygulanması, </a:t>
            </a:r>
          </a:p>
          <a:p>
            <a:pPr marL="0" lvl="0" indent="0">
              <a:buNone/>
            </a:pPr>
            <a:r>
              <a:rPr lang="tr-TR" sz="3700" dirty="0">
                <a:solidFill>
                  <a:prstClr val="black"/>
                </a:solidFill>
              </a:rPr>
              <a:t>---Kişisel bakım ve temizliği </a:t>
            </a:r>
          </a:p>
          <a:p>
            <a:pPr marL="0" lvl="0" indent="0">
              <a:buNone/>
            </a:pPr>
            <a:r>
              <a:rPr lang="tr-TR" sz="3700" dirty="0">
                <a:solidFill>
                  <a:prstClr val="black"/>
                </a:solidFill>
              </a:rPr>
              <a:t>---Sağlık hizmetlerine ulaşımında yardımcı olan ve refakat Eden </a:t>
            </a:r>
            <a:r>
              <a:rPr lang="tr-TR" sz="4000" dirty="0">
                <a:solidFill>
                  <a:prstClr val="black"/>
                </a:solidFill>
              </a:rPr>
              <a:t>sağlık mensubu</a:t>
            </a:r>
            <a:endParaRPr lang="tr-TR" dirty="0"/>
          </a:p>
        </p:txBody>
      </p:sp>
    </p:spTree>
    <p:extLst>
      <p:ext uri="{BB962C8B-B14F-4D97-AF65-F5344CB8AC3E}">
        <p14:creationId xmlns:p14="http://schemas.microsoft.com/office/powerpoint/2010/main" val="34123036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solidFill>
                  <a:srgbClr val="FF0000"/>
                </a:solidFill>
              </a:rPr>
              <a:t>HEMŞİRE VE EBE YARDIMCILIĞI ARASINDA Kİ FARK </a:t>
            </a:r>
          </a:p>
        </p:txBody>
      </p:sp>
      <p:sp>
        <p:nvSpPr>
          <p:cNvPr id="3" name="İçerik Yer Tutucusu 2"/>
          <p:cNvSpPr>
            <a:spLocks noGrp="1"/>
          </p:cNvSpPr>
          <p:nvPr>
            <p:ph idx="1"/>
          </p:nvPr>
        </p:nvSpPr>
        <p:spPr/>
        <p:txBody>
          <a:bodyPr/>
          <a:lstStyle/>
          <a:p>
            <a:pPr marL="0" indent="0">
              <a:buNone/>
            </a:pPr>
            <a:r>
              <a:rPr lang="tr-TR" sz="3600" dirty="0"/>
              <a:t>      </a:t>
            </a:r>
            <a:r>
              <a:rPr lang="tr-TR" sz="3600" b="1" dirty="0">
                <a:solidFill>
                  <a:srgbClr val="00B0F0"/>
                </a:solidFill>
              </a:rPr>
              <a:t>Görev dağılımı </a:t>
            </a:r>
            <a:r>
              <a:rPr lang="tr-TR" sz="3600" dirty="0"/>
              <a:t>aynı gibi görünse de</a:t>
            </a:r>
          </a:p>
          <a:p>
            <a:pPr marL="0" indent="0">
              <a:buNone/>
            </a:pPr>
            <a:r>
              <a:rPr lang="tr-TR" sz="3600" dirty="0"/>
              <a:t>                  ayrıca </a:t>
            </a:r>
            <a:r>
              <a:rPr lang="tr-TR" sz="3600" b="1" dirty="0">
                <a:solidFill>
                  <a:srgbClr val="00B050"/>
                </a:solidFill>
              </a:rPr>
              <a:t>ebe yardımcıları:</a:t>
            </a:r>
          </a:p>
          <a:p>
            <a:pPr marL="0" indent="0">
              <a:buNone/>
            </a:pPr>
            <a:r>
              <a:rPr lang="tr-TR" sz="4000" b="1" dirty="0">
                <a:solidFill>
                  <a:schemeClr val="accent2">
                    <a:lumMod val="75000"/>
                  </a:schemeClr>
                </a:solidFill>
              </a:rPr>
              <a:t>Gebelik</a:t>
            </a:r>
            <a:r>
              <a:rPr lang="tr-TR" sz="4000" dirty="0"/>
              <a:t>, </a:t>
            </a:r>
            <a:r>
              <a:rPr lang="tr-TR" sz="4000" b="1" dirty="0">
                <a:solidFill>
                  <a:srgbClr val="7030A0"/>
                </a:solidFill>
              </a:rPr>
              <a:t>doğum</a:t>
            </a:r>
            <a:r>
              <a:rPr lang="tr-TR" sz="4000" dirty="0"/>
              <a:t> ve </a:t>
            </a:r>
            <a:r>
              <a:rPr lang="tr-TR" sz="4000" b="1" dirty="0">
                <a:solidFill>
                  <a:srgbClr val="FFC000"/>
                </a:solidFill>
              </a:rPr>
              <a:t>doğum sonrası </a:t>
            </a:r>
            <a:r>
              <a:rPr lang="tr-TR" sz="4000" dirty="0"/>
              <a:t>dönemde </a:t>
            </a:r>
            <a:r>
              <a:rPr lang="tr-TR" sz="4000" b="1" dirty="0">
                <a:solidFill>
                  <a:srgbClr val="0070C0"/>
                </a:solidFill>
              </a:rPr>
              <a:t>anne ve bebek sağlığını </a:t>
            </a:r>
            <a:r>
              <a:rPr lang="tr-TR" sz="4000" u="sng" dirty="0"/>
              <a:t>korumak ve geliştirmek </a:t>
            </a:r>
            <a:r>
              <a:rPr lang="tr-TR" sz="4000" dirty="0"/>
              <a:t>için de hizmet verir. </a:t>
            </a:r>
          </a:p>
        </p:txBody>
      </p:sp>
    </p:spTree>
    <p:extLst>
      <p:ext uri="{BB962C8B-B14F-4D97-AF65-F5344CB8AC3E}">
        <p14:creationId xmlns:p14="http://schemas.microsoft.com/office/powerpoint/2010/main" val="120954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237392"/>
            <a:ext cx="10515600" cy="597877"/>
          </a:xfrm>
        </p:spPr>
        <p:txBody>
          <a:bodyPr>
            <a:normAutofit fontScale="90000"/>
          </a:bodyPr>
          <a:lstStyle/>
          <a:p>
            <a:pPr algn="ctr"/>
            <a:r>
              <a:rPr lang="tr-TR" b="1" dirty="0">
                <a:solidFill>
                  <a:srgbClr val="FF0000"/>
                </a:solidFill>
              </a:rPr>
              <a:t>SAĞLIK BAKIM TEKNİSYENİ</a:t>
            </a:r>
          </a:p>
        </p:txBody>
      </p:sp>
      <p:sp>
        <p:nvSpPr>
          <p:cNvPr id="3" name="İçerik Yer Tutucusu 2"/>
          <p:cNvSpPr>
            <a:spLocks noGrp="1"/>
          </p:cNvSpPr>
          <p:nvPr>
            <p:ph idx="1"/>
          </p:nvPr>
        </p:nvSpPr>
        <p:spPr>
          <a:xfrm>
            <a:off x="838200" y="835270"/>
            <a:ext cx="10515600" cy="5341694"/>
          </a:xfrm>
        </p:spPr>
        <p:txBody>
          <a:bodyPr/>
          <a:lstStyle/>
          <a:p>
            <a:pPr marL="0" indent="0">
              <a:buNone/>
            </a:pPr>
            <a:r>
              <a:rPr lang="tr-TR" sz="3200" dirty="0"/>
              <a:t>       </a:t>
            </a:r>
            <a:r>
              <a:rPr lang="tr-TR" sz="3200" b="1" dirty="0">
                <a:solidFill>
                  <a:srgbClr val="0070C0"/>
                </a:solidFill>
              </a:rPr>
              <a:t>Sağlık meslek liselerinin </a:t>
            </a:r>
            <a:r>
              <a:rPr lang="tr-TR" sz="3200" b="1" dirty="0">
                <a:solidFill>
                  <a:srgbClr val="00B050"/>
                </a:solidFill>
              </a:rPr>
              <a:t>sağlık bakım teknisyenliği    </a:t>
            </a:r>
          </a:p>
          <a:p>
            <a:pPr marL="0" indent="0">
              <a:buNone/>
            </a:pPr>
            <a:r>
              <a:rPr lang="tr-TR" sz="3200" b="1" dirty="0">
                <a:solidFill>
                  <a:srgbClr val="00B050"/>
                </a:solidFill>
              </a:rPr>
              <a:t>                         </a:t>
            </a:r>
            <a:r>
              <a:rPr lang="tr-TR" sz="3200" b="1" dirty="0"/>
              <a:t>programından mezun </a:t>
            </a:r>
          </a:p>
          <a:p>
            <a:pPr marL="0" indent="0">
              <a:buNone/>
            </a:pPr>
            <a:r>
              <a:rPr lang="tr-TR" dirty="0"/>
              <a:t>    </a:t>
            </a:r>
            <a:r>
              <a:rPr lang="tr-TR" u="sng" dirty="0"/>
              <a:t>En az tekniker düzeyindeki </a:t>
            </a:r>
            <a:r>
              <a:rPr lang="tr-TR" dirty="0"/>
              <a:t>( Örnek: anestezi teknikeri, laboratuvar teknikeri, radyoloji teknikeri gibi ) </a:t>
            </a:r>
          </a:p>
          <a:p>
            <a:pPr marL="0" indent="0">
              <a:buNone/>
            </a:pPr>
            <a:r>
              <a:rPr lang="tr-TR" dirty="0"/>
              <a:t>sağlık meslek </a:t>
            </a:r>
            <a:r>
              <a:rPr lang="tr-TR" b="1" dirty="0">
                <a:solidFill>
                  <a:schemeClr val="accent2">
                    <a:lumMod val="75000"/>
                  </a:schemeClr>
                </a:solidFill>
              </a:rPr>
              <a:t>mensuplarının nezaretinde </a:t>
            </a:r>
            <a:r>
              <a:rPr lang="tr-TR" dirty="0"/>
              <a:t>yardımcı olarak çalışan, </a:t>
            </a:r>
          </a:p>
          <a:p>
            <a:pPr marL="0" indent="0">
              <a:buNone/>
            </a:pPr>
            <a:r>
              <a:rPr lang="tr-TR" sz="3200" dirty="0"/>
              <a:t>---Hastaların günlük yaşam aktivitelerinin yerine getirilmesi,</a:t>
            </a:r>
          </a:p>
          <a:p>
            <a:pPr marL="0" indent="0">
              <a:buNone/>
            </a:pPr>
            <a:r>
              <a:rPr lang="tr-TR" sz="3200" dirty="0"/>
              <a:t>---Beslenme programının uygulanması,</a:t>
            </a:r>
          </a:p>
          <a:p>
            <a:pPr marL="0" indent="0">
              <a:buNone/>
            </a:pPr>
            <a:r>
              <a:rPr lang="tr-TR" sz="3200" dirty="0"/>
              <a:t>---Kişisel bakım ve temizliği </a:t>
            </a:r>
          </a:p>
          <a:p>
            <a:pPr marL="0" indent="0">
              <a:buNone/>
            </a:pPr>
            <a:r>
              <a:rPr lang="tr-TR" sz="3200" dirty="0"/>
              <a:t>---Sağlık hizmetlerine ulaşımında yardımcı olan ve refakat eden</a:t>
            </a:r>
          </a:p>
          <a:p>
            <a:pPr marL="0" indent="0">
              <a:buNone/>
            </a:pPr>
            <a:r>
              <a:rPr lang="tr-TR" sz="3200" dirty="0"/>
              <a:t>sağlık teknisyenidir.</a:t>
            </a:r>
          </a:p>
        </p:txBody>
      </p:sp>
    </p:spTree>
    <p:extLst>
      <p:ext uri="{BB962C8B-B14F-4D97-AF65-F5344CB8AC3E}">
        <p14:creationId xmlns:p14="http://schemas.microsoft.com/office/powerpoint/2010/main" val="34722009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769083"/>
          </a:xfrm>
        </p:spPr>
        <p:txBody>
          <a:bodyPr/>
          <a:lstStyle/>
          <a:p>
            <a:r>
              <a:rPr lang="tr-TR" b="1" dirty="0">
                <a:solidFill>
                  <a:srgbClr val="FF0000"/>
                </a:solidFill>
              </a:rPr>
              <a:t>DERSLER HAKKINDA BİLGİ</a:t>
            </a:r>
          </a:p>
        </p:txBody>
      </p:sp>
      <p:sp>
        <p:nvSpPr>
          <p:cNvPr id="3" name="İçerik Yer Tutucusu 2"/>
          <p:cNvSpPr>
            <a:spLocks noGrp="1"/>
          </p:cNvSpPr>
          <p:nvPr>
            <p:ph idx="1"/>
          </p:nvPr>
        </p:nvSpPr>
        <p:spPr>
          <a:xfrm>
            <a:off x="838200" y="1134208"/>
            <a:ext cx="10515600" cy="5042755"/>
          </a:xfrm>
        </p:spPr>
        <p:txBody>
          <a:bodyPr/>
          <a:lstStyle/>
          <a:p>
            <a:pPr marL="0" indent="0">
              <a:buNone/>
            </a:pPr>
            <a:r>
              <a:rPr lang="tr-TR" dirty="0"/>
              <a:t>    </a:t>
            </a:r>
            <a:r>
              <a:rPr lang="tr-TR" sz="4000" b="1" dirty="0">
                <a:solidFill>
                  <a:srgbClr val="0070C0"/>
                </a:solidFill>
              </a:rPr>
              <a:t>Hemşire Yardımcılığı- </a:t>
            </a:r>
            <a:r>
              <a:rPr lang="tr-TR" sz="4000" b="1" dirty="0">
                <a:solidFill>
                  <a:schemeClr val="accent2">
                    <a:lumMod val="75000"/>
                  </a:schemeClr>
                </a:solidFill>
              </a:rPr>
              <a:t>Ebe yardımcılığı </a:t>
            </a:r>
            <a:r>
              <a:rPr lang="tr-TR" sz="4000" dirty="0"/>
              <a:t>–</a:t>
            </a:r>
          </a:p>
          <a:p>
            <a:pPr marL="0" indent="0">
              <a:buNone/>
            </a:pPr>
            <a:r>
              <a:rPr lang="tr-TR" sz="4000" b="1" dirty="0">
                <a:solidFill>
                  <a:srgbClr val="FFC000"/>
                </a:solidFill>
              </a:rPr>
              <a:t>  Sağlık bakım teknisyenliği </a:t>
            </a:r>
            <a:r>
              <a:rPr lang="tr-TR" sz="4000" dirty="0"/>
              <a:t>bölümlerinin </a:t>
            </a:r>
          </a:p>
          <a:p>
            <a:pPr marL="0" indent="0">
              <a:buNone/>
            </a:pPr>
            <a:r>
              <a:rPr lang="tr-TR" sz="4000" b="1" dirty="0">
                <a:solidFill>
                  <a:srgbClr val="00B050"/>
                </a:solidFill>
              </a:rPr>
              <a:t>           eğitim içeriğin de :</a:t>
            </a:r>
          </a:p>
          <a:p>
            <a:pPr marL="0" indent="0">
              <a:buNone/>
            </a:pPr>
            <a:r>
              <a:rPr lang="tr-TR" sz="4000" dirty="0"/>
              <a:t>     Öğrencilere </a:t>
            </a:r>
            <a:r>
              <a:rPr lang="tr-TR" sz="4000" b="1" dirty="0">
                <a:solidFill>
                  <a:srgbClr val="7030A0"/>
                </a:solidFill>
              </a:rPr>
              <a:t>genel kültür dersleri </a:t>
            </a:r>
            <a:r>
              <a:rPr lang="tr-TR" sz="4000" dirty="0"/>
              <a:t>ve </a:t>
            </a:r>
            <a:r>
              <a:rPr lang="tr-TR" sz="4000" b="1" dirty="0">
                <a:solidFill>
                  <a:srgbClr val="C00000"/>
                </a:solidFill>
              </a:rPr>
              <a:t>meslek dersleri </a:t>
            </a:r>
            <a:r>
              <a:rPr lang="tr-TR" sz="4000" dirty="0"/>
              <a:t>birlikte  verilmekte , </a:t>
            </a:r>
            <a:r>
              <a:rPr lang="tr-TR" sz="4000" b="1" dirty="0">
                <a:solidFill>
                  <a:schemeClr val="accent2">
                    <a:lumMod val="75000"/>
                  </a:schemeClr>
                </a:solidFill>
              </a:rPr>
              <a:t>12. sınıf da  </a:t>
            </a:r>
            <a:r>
              <a:rPr lang="tr-TR" sz="4000" u="sng" dirty="0"/>
              <a:t>meslek derslerinin uygulamaları </a:t>
            </a:r>
            <a:r>
              <a:rPr lang="tr-TR" sz="4000" dirty="0"/>
              <a:t>, sağlık kuruluşlarında ( Başta hastane olmak üzere )  hafta da üç gün olmak üzere düzenlenmiştir.</a:t>
            </a:r>
          </a:p>
        </p:txBody>
      </p:sp>
    </p:spTree>
    <p:extLst>
      <p:ext uri="{BB962C8B-B14F-4D97-AF65-F5344CB8AC3E}">
        <p14:creationId xmlns:p14="http://schemas.microsoft.com/office/powerpoint/2010/main" val="22033659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31885"/>
            <a:ext cx="10515600" cy="633047"/>
          </a:xfrm>
        </p:spPr>
        <p:txBody>
          <a:bodyPr>
            <a:normAutofit fontScale="90000"/>
          </a:bodyPr>
          <a:lstStyle/>
          <a:p>
            <a:pPr algn="ctr"/>
            <a:r>
              <a:rPr lang="tr-TR" b="1" dirty="0">
                <a:solidFill>
                  <a:srgbClr val="FF0000"/>
                </a:solidFill>
              </a:rPr>
              <a:t>4 YILLIK LİSE EĞİTİMİ SONRASI</a:t>
            </a:r>
          </a:p>
        </p:txBody>
      </p:sp>
      <p:sp>
        <p:nvSpPr>
          <p:cNvPr id="3" name="İçerik Yer Tutucusu 2"/>
          <p:cNvSpPr>
            <a:spLocks noGrp="1"/>
          </p:cNvSpPr>
          <p:nvPr>
            <p:ph idx="1"/>
          </p:nvPr>
        </p:nvSpPr>
        <p:spPr>
          <a:xfrm>
            <a:off x="492369" y="764932"/>
            <a:ext cx="11324493" cy="5412031"/>
          </a:xfrm>
        </p:spPr>
        <p:txBody>
          <a:bodyPr>
            <a:normAutofit lnSpcReduction="10000"/>
          </a:bodyPr>
          <a:lstStyle/>
          <a:p>
            <a:pPr marL="0" indent="0">
              <a:buNone/>
            </a:pPr>
            <a:r>
              <a:rPr lang="tr-TR" b="1" dirty="0"/>
              <a:t>Hemşire Yardımcılığı programından mezun olanlar; </a:t>
            </a:r>
          </a:p>
          <a:p>
            <a:pPr marL="0" indent="0">
              <a:buNone/>
            </a:pPr>
            <a:r>
              <a:rPr lang="tr-TR" b="1" dirty="0"/>
              <a:t>    </a:t>
            </a:r>
            <a:r>
              <a:rPr lang="tr-TR" dirty="0"/>
              <a:t>Kamu ve özel sağlık kurum ve kuruluşlarında “</a:t>
            </a:r>
            <a:r>
              <a:rPr lang="tr-TR" b="1" dirty="0">
                <a:solidFill>
                  <a:srgbClr val="00B050"/>
                </a:solidFill>
              </a:rPr>
              <a:t>hemşire yardımcısı”</a:t>
            </a:r>
          </a:p>
          <a:p>
            <a:pPr marL="0" indent="0">
              <a:buNone/>
            </a:pPr>
            <a:r>
              <a:rPr lang="tr-TR" b="1" dirty="0">
                <a:solidFill>
                  <a:srgbClr val="00B050"/>
                </a:solidFill>
              </a:rPr>
              <a:t> </a:t>
            </a:r>
            <a:r>
              <a:rPr lang="tr-TR" u="sng" dirty="0" err="1"/>
              <a:t>ünvanı</a:t>
            </a:r>
            <a:r>
              <a:rPr lang="tr-TR" u="sng" dirty="0"/>
              <a:t> ile çalışırlar. </a:t>
            </a:r>
          </a:p>
          <a:p>
            <a:pPr marL="0" indent="0">
              <a:buNone/>
            </a:pPr>
            <a:endParaRPr lang="tr-TR" b="1" dirty="0"/>
          </a:p>
          <a:p>
            <a:pPr marL="0" indent="0">
              <a:buNone/>
            </a:pPr>
            <a:r>
              <a:rPr lang="tr-TR" b="1" dirty="0"/>
              <a:t>Ebe Yardımcılığı programından mezun olanlar;</a:t>
            </a:r>
          </a:p>
          <a:p>
            <a:pPr marL="0" indent="0">
              <a:buNone/>
            </a:pPr>
            <a:r>
              <a:rPr lang="tr-TR" dirty="0"/>
              <a:t>    Kamu ve özel sağlık kurum ve kuruluşlarında “</a:t>
            </a:r>
            <a:r>
              <a:rPr lang="tr-TR" b="1" dirty="0">
                <a:solidFill>
                  <a:srgbClr val="00B050"/>
                </a:solidFill>
              </a:rPr>
              <a:t>ebe yardımcısı” </a:t>
            </a:r>
          </a:p>
          <a:p>
            <a:pPr marL="0" indent="0">
              <a:buNone/>
            </a:pPr>
            <a:r>
              <a:rPr lang="tr-TR" u="sng" dirty="0" err="1"/>
              <a:t>ünvanı</a:t>
            </a:r>
            <a:r>
              <a:rPr lang="tr-TR" u="sng" dirty="0"/>
              <a:t> ile çalışırlar.</a:t>
            </a:r>
          </a:p>
          <a:p>
            <a:pPr marL="0" indent="0">
              <a:buNone/>
            </a:pPr>
            <a:endParaRPr lang="tr-TR" b="1" dirty="0"/>
          </a:p>
          <a:p>
            <a:pPr marL="0" indent="0">
              <a:buNone/>
            </a:pPr>
            <a:r>
              <a:rPr lang="tr-TR" b="1" dirty="0"/>
              <a:t>Sağlık Bakım Teknisyenliği programından mezun olanlar; </a:t>
            </a:r>
          </a:p>
          <a:p>
            <a:pPr marL="0" indent="0">
              <a:buNone/>
            </a:pPr>
            <a:r>
              <a:rPr lang="tr-TR" b="1" dirty="0"/>
              <a:t>   </a:t>
            </a:r>
            <a:r>
              <a:rPr lang="tr-TR" dirty="0"/>
              <a:t>Kamu ve özel sağlık kurum ve kuruluşlarında “</a:t>
            </a:r>
            <a:r>
              <a:rPr lang="tr-TR" b="1" dirty="0">
                <a:solidFill>
                  <a:srgbClr val="00B050"/>
                </a:solidFill>
              </a:rPr>
              <a:t>sağlık bakım teknisyeni»</a:t>
            </a:r>
            <a:endParaRPr lang="tr-TR" dirty="0"/>
          </a:p>
          <a:p>
            <a:pPr marL="0" indent="0">
              <a:buNone/>
            </a:pPr>
            <a:r>
              <a:rPr lang="tr-TR" dirty="0"/>
              <a:t> </a:t>
            </a:r>
            <a:r>
              <a:rPr lang="tr-TR" u="sng" dirty="0" err="1"/>
              <a:t>ünvanı</a:t>
            </a:r>
            <a:r>
              <a:rPr lang="tr-TR" u="sng" dirty="0"/>
              <a:t> ile çalışırlar.</a:t>
            </a:r>
          </a:p>
        </p:txBody>
      </p:sp>
    </p:spTree>
    <p:extLst>
      <p:ext uri="{BB962C8B-B14F-4D97-AF65-F5344CB8AC3E}">
        <p14:creationId xmlns:p14="http://schemas.microsoft.com/office/powerpoint/2010/main" val="10515206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1981200" y="1052736"/>
            <a:ext cx="8229600" cy="5328592"/>
          </a:xfrm>
        </p:spPr>
        <p:txBody>
          <a:bodyPr>
            <a:normAutofit/>
          </a:bodyPr>
          <a:lstStyle/>
          <a:p>
            <a:pPr>
              <a:buNone/>
            </a:pPr>
            <a:r>
              <a:rPr lang="tr-TR" sz="2600" dirty="0"/>
              <a:t>  Sağlık Hizmetleri alanından mezun olan öğrenciler kazandıkları yeterlilikler doğrultusunda yataklı tedavi kurumlarının;</a:t>
            </a:r>
          </a:p>
          <a:p>
            <a:r>
              <a:rPr lang="tr-TR" sz="2600" dirty="0">
                <a:solidFill>
                  <a:srgbClr val="FF0000"/>
                </a:solidFill>
              </a:rPr>
              <a:t>Klinik, Poliklinik,Tıbbi Laboratuvar, Radyoloji, Anestezi,Ameliyathane, Doğum salonu, Aile planlaması,Yoğun bakım, Sterilizasyon üniteleri, Yenidoğan birimlerinde </a:t>
            </a:r>
            <a:r>
              <a:rPr lang="tr-TR" sz="2600" dirty="0"/>
              <a:t>ve kazandığı yeterlilikler doğrultusunda yataklı tedavi kurumlarının ihtiyaç duyulan diğer birimlerinde çalışabileceklerdir.</a:t>
            </a:r>
          </a:p>
          <a:p>
            <a:endParaRPr lang="tr-TR" dirty="0"/>
          </a:p>
        </p:txBody>
      </p:sp>
      <p:sp>
        <p:nvSpPr>
          <p:cNvPr id="3" name="2 Başlık"/>
          <p:cNvSpPr>
            <a:spLocks noGrp="1"/>
          </p:cNvSpPr>
          <p:nvPr>
            <p:ph type="title"/>
          </p:nvPr>
        </p:nvSpPr>
        <p:spPr>
          <a:xfrm>
            <a:off x="1981200" y="476672"/>
            <a:ext cx="8229600" cy="940966"/>
          </a:xfrm>
        </p:spPr>
        <p:txBody>
          <a:bodyPr>
            <a:normAutofit fontScale="90000"/>
          </a:bodyPr>
          <a:lstStyle/>
          <a:p>
            <a:r>
              <a:rPr lang="tr-TR" sz="3100" dirty="0">
                <a:solidFill>
                  <a:srgbClr val="0070C0"/>
                </a:solidFill>
              </a:rPr>
              <a:t>İSTİHDAM ALANLARI VE ÇALIŞMA KOŞULLARI: </a:t>
            </a:r>
            <a:r>
              <a:rPr lang="tr-TR" sz="3600" dirty="0">
                <a:solidFill>
                  <a:srgbClr val="0070C0"/>
                </a:solidFill>
              </a:rPr>
              <a:t/>
            </a:r>
            <a:br>
              <a:rPr lang="tr-TR" sz="3600" dirty="0">
                <a:solidFill>
                  <a:srgbClr val="0070C0"/>
                </a:solidFill>
              </a:rPr>
            </a:br>
            <a:r>
              <a:rPr lang="tr-TR" sz="3600" dirty="0">
                <a:solidFill>
                  <a:srgbClr val="0070C0"/>
                </a:solidFill>
              </a:rPr>
              <a:t>   </a:t>
            </a:r>
          </a:p>
        </p:txBody>
      </p:sp>
      <p:pic>
        <p:nvPicPr>
          <p:cNvPr id="4" name="45 İçerik Yer Tutucusu" descr="C:\Users\Misafir\Desktop\ameliyathane.jpg"/>
          <p:cNvPicPr>
            <a:picLocks/>
          </p:cNvPicPr>
          <p:nvPr/>
        </p:nvPicPr>
        <p:blipFill>
          <a:blip r:embed="rId2" cstate="print"/>
          <a:srcRect/>
          <a:stretch>
            <a:fillRect/>
          </a:stretch>
        </p:blipFill>
        <p:spPr bwMode="auto">
          <a:xfrm>
            <a:off x="4655841" y="5157193"/>
            <a:ext cx="3267075" cy="1400175"/>
          </a:xfrm>
          <a:prstGeom prst="rect">
            <a:avLst/>
          </a:prstGeom>
          <a:ln>
            <a:noFill/>
          </a:ln>
          <a:effectLst>
            <a:softEdge rad="112500"/>
          </a:effectLst>
        </p:spPr>
      </p:pic>
      <p:pic>
        <p:nvPicPr>
          <p:cNvPr id="5" name="47 İçerik Yer Tutucusu" descr="C:\Users\Misafir\Desktop\yenidoğan ünitesi.jpg"/>
          <p:cNvPicPr>
            <a:picLocks/>
          </p:cNvPicPr>
          <p:nvPr/>
        </p:nvPicPr>
        <p:blipFill>
          <a:blip r:embed="rId3" cstate="print"/>
          <a:srcRect/>
          <a:stretch>
            <a:fillRect/>
          </a:stretch>
        </p:blipFill>
        <p:spPr bwMode="auto">
          <a:xfrm>
            <a:off x="8256240" y="5157192"/>
            <a:ext cx="2159496" cy="1368152"/>
          </a:xfrm>
          <a:prstGeom prst="rect">
            <a:avLst/>
          </a:prstGeom>
          <a:ln>
            <a:noFill/>
          </a:ln>
          <a:effectLst>
            <a:softEdge rad="112500"/>
          </a:effectLst>
        </p:spPr>
      </p:pic>
    </p:spTree>
    <p:extLst>
      <p:ext uri="{BB962C8B-B14F-4D97-AF65-F5344CB8AC3E}">
        <p14:creationId xmlns:p14="http://schemas.microsoft.com/office/powerpoint/2010/main" val="81427474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1991544" y="1052736"/>
            <a:ext cx="8229600" cy="5112568"/>
          </a:xfrm>
        </p:spPr>
        <p:txBody>
          <a:bodyPr/>
          <a:lstStyle/>
          <a:p>
            <a:r>
              <a:rPr lang="tr-TR" dirty="0" smtClean="0"/>
              <a:t>Mezun olan öğrencilere alan ve dalını gösteren diploma verilmekte ve diploma Sağlık Bakanlığı tarafından tescil edilmektedir. Öğrenciler  mezuniyet sonrası alanlarıyla ilgili lisans eğitimi veren yüksek öğretim programlarını tercih edebilirler. Ayrıca sağlık alanı ile ilgili 2 yıllık eğitim veren ön lisans programlarını tercih ettiklerinde kendilerine </a:t>
            </a:r>
            <a:r>
              <a:rPr lang="tr-TR" b="1" u="sng" dirty="0" smtClean="0">
                <a:solidFill>
                  <a:srgbClr val="FF0000"/>
                </a:solidFill>
              </a:rPr>
              <a:t>ek puan </a:t>
            </a:r>
            <a:r>
              <a:rPr lang="tr-TR" dirty="0" smtClean="0"/>
              <a:t>verilecektir.</a:t>
            </a:r>
            <a:endParaRPr lang="tr-TR" dirty="0"/>
          </a:p>
        </p:txBody>
      </p:sp>
      <p:sp>
        <p:nvSpPr>
          <p:cNvPr id="3" name="2 Başlık"/>
          <p:cNvSpPr>
            <a:spLocks noGrp="1"/>
          </p:cNvSpPr>
          <p:nvPr>
            <p:ph type="title"/>
          </p:nvPr>
        </p:nvSpPr>
        <p:spPr>
          <a:xfrm>
            <a:off x="1981200" y="620688"/>
            <a:ext cx="8229600" cy="648072"/>
          </a:xfrm>
        </p:spPr>
        <p:txBody>
          <a:bodyPr>
            <a:normAutofit fontScale="90000"/>
          </a:bodyPr>
          <a:lstStyle/>
          <a:p>
            <a:r>
              <a:rPr lang="tr-TR" sz="3600" dirty="0">
                <a:solidFill>
                  <a:srgbClr val="0070C0"/>
                </a:solidFill>
              </a:rPr>
              <a:t>MEZUNİYET VE KARİYER OLANAKLARI:</a:t>
            </a:r>
            <a:r>
              <a:rPr lang="tr-TR" dirty="0" smtClean="0">
                <a:solidFill>
                  <a:srgbClr val="0070C0"/>
                </a:solidFill>
              </a:rPr>
              <a:t/>
            </a:r>
            <a:br>
              <a:rPr lang="tr-TR" dirty="0" smtClean="0">
                <a:solidFill>
                  <a:srgbClr val="0070C0"/>
                </a:solidFill>
              </a:rPr>
            </a:br>
            <a:endParaRPr lang="tr-TR" dirty="0">
              <a:solidFill>
                <a:srgbClr val="0070C0"/>
              </a:solidFill>
            </a:endParaRPr>
          </a:p>
        </p:txBody>
      </p:sp>
      <p:pic>
        <p:nvPicPr>
          <p:cNvPr id="4" name="Picture 18" descr="C:\Users\Misafir\Desktop\images.jpg"/>
          <p:cNvPicPr>
            <a:picLocks noChangeAspect="1" noChangeArrowheads="1"/>
          </p:cNvPicPr>
          <p:nvPr/>
        </p:nvPicPr>
        <p:blipFill>
          <a:blip r:embed="rId2" cstate="print"/>
          <a:srcRect/>
          <a:stretch>
            <a:fillRect/>
          </a:stretch>
        </p:blipFill>
        <p:spPr bwMode="auto">
          <a:xfrm>
            <a:off x="3924675" y="5013176"/>
            <a:ext cx="3161756" cy="1376294"/>
          </a:xfrm>
          <a:prstGeom prst="rect">
            <a:avLst/>
          </a:prstGeom>
          <a:ln>
            <a:noFill/>
          </a:ln>
          <a:effectLst>
            <a:softEdge rad="112500"/>
          </a:effectLst>
        </p:spPr>
      </p:pic>
      <p:pic>
        <p:nvPicPr>
          <p:cNvPr id="5" name="Picture 19" descr="C:\Users\Misafir\Desktop\indir.jpg"/>
          <p:cNvPicPr>
            <a:picLocks noChangeAspect="1" noChangeArrowheads="1"/>
          </p:cNvPicPr>
          <p:nvPr/>
        </p:nvPicPr>
        <p:blipFill>
          <a:blip r:embed="rId3" cstate="print"/>
          <a:srcRect/>
          <a:stretch>
            <a:fillRect/>
          </a:stretch>
        </p:blipFill>
        <p:spPr bwMode="auto">
          <a:xfrm>
            <a:off x="7392144" y="4653136"/>
            <a:ext cx="2760576" cy="1736334"/>
          </a:xfrm>
          <a:prstGeom prst="rect">
            <a:avLst/>
          </a:prstGeom>
          <a:ln>
            <a:noFill/>
          </a:ln>
          <a:effectLst>
            <a:softEdge rad="112500"/>
          </a:effectLst>
        </p:spPr>
      </p:pic>
    </p:spTree>
    <p:extLst>
      <p:ext uri="{BB962C8B-B14F-4D97-AF65-F5344CB8AC3E}">
        <p14:creationId xmlns:p14="http://schemas.microsoft.com/office/powerpoint/2010/main" val="8272279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6218334" cy="6858000"/>
          </a:xfrm>
          <a:prstGeom prst="rect">
            <a:avLst/>
          </a:prstGeom>
        </p:spPr>
      </p:pic>
      <p:pic>
        <p:nvPicPr>
          <p:cNvPr id="6" name="Picture 5"/>
          <p:cNvPicPr>
            <a:picLocks noChangeAspect="1"/>
          </p:cNvPicPr>
          <p:nvPr/>
        </p:nvPicPr>
        <p:blipFill>
          <a:blip r:embed="rId3"/>
          <a:stretch>
            <a:fillRect/>
          </a:stretch>
        </p:blipFill>
        <p:spPr>
          <a:xfrm>
            <a:off x="6218334" y="0"/>
            <a:ext cx="5973666" cy="6858000"/>
          </a:xfrm>
          <a:prstGeom prst="rect">
            <a:avLst/>
          </a:prstGeom>
        </p:spPr>
      </p:pic>
      <p:sp>
        <p:nvSpPr>
          <p:cNvPr id="7" name="Content Placeholder 2"/>
          <p:cNvSpPr txBox="1">
            <a:spLocks/>
          </p:cNvSpPr>
          <p:nvPr/>
        </p:nvSpPr>
        <p:spPr>
          <a:xfrm>
            <a:off x="266186" y="211241"/>
            <a:ext cx="4447482" cy="39406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endParaRPr lang="en-US" dirty="0"/>
          </a:p>
        </p:txBody>
      </p:sp>
    </p:spTree>
    <p:extLst>
      <p:ext uri="{BB962C8B-B14F-4D97-AF65-F5344CB8AC3E}">
        <p14:creationId xmlns:p14="http://schemas.microsoft.com/office/powerpoint/2010/main" val="8704351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3312" y="1656678"/>
            <a:ext cx="8946541" cy="4668818"/>
          </a:xfrm>
        </p:spPr>
        <p:txBody>
          <a:bodyPr>
            <a:normAutofit/>
          </a:bodyPr>
          <a:lstStyle/>
          <a:p>
            <a:pPr marL="0" indent="0">
              <a:buNone/>
            </a:pPr>
            <a:r>
              <a:rPr lang="tr-TR" sz="3600" b="1" dirty="0" smtClean="0">
                <a:solidFill>
                  <a:srgbClr val="FFC000"/>
                </a:solidFill>
                <a:latin typeface="Comic Sans MS" panose="030F0702030302020204" pitchFamily="66" charset="0"/>
              </a:rPr>
              <a:t>ÖZETLE; 								Bu bölümleri bitiren </a:t>
            </a:r>
            <a:r>
              <a:rPr lang="tr-TR" sz="3600" b="1" dirty="0">
                <a:solidFill>
                  <a:srgbClr val="FFC000"/>
                </a:solidFill>
                <a:latin typeface="Comic Sans MS" panose="030F0702030302020204" pitchFamily="66" charset="0"/>
              </a:rPr>
              <a:t>öğrenciler: </a:t>
            </a:r>
            <a:endParaRPr lang="en-US" sz="3600" b="1" dirty="0">
              <a:solidFill>
                <a:srgbClr val="FFC000"/>
              </a:solidFill>
              <a:latin typeface="Comic Sans MS" panose="030F0702030302020204" pitchFamily="66" charset="0"/>
            </a:endParaRPr>
          </a:p>
          <a:p>
            <a:r>
              <a:rPr lang="tr-TR" sz="2400" dirty="0" smtClean="0">
                <a:latin typeface="Comic Sans MS" panose="030F0702030302020204" pitchFamily="66" charset="0"/>
              </a:rPr>
              <a:t>Mesleğinde </a:t>
            </a:r>
            <a:r>
              <a:rPr lang="tr-TR" sz="2400" dirty="0">
                <a:latin typeface="Comic Sans MS" panose="030F0702030302020204" pitchFamily="66" charset="0"/>
              </a:rPr>
              <a:t>çalışmaya başlayabilirler.</a:t>
            </a:r>
            <a:endParaRPr lang="en-US" sz="2400" dirty="0">
              <a:latin typeface="Comic Sans MS" panose="030F0702030302020204" pitchFamily="66" charset="0"/>
            </a:endParaRPr>
          </a:p>
          <a:p>
            <a:r>
              <a:rPr lang="tr-TR" sz="2400" dirty="0" smtClean="0">
                <a:latin typeface="Comic Sans MS" panose="030F0702030302020204" pitchFamily="66" charset="0"/>
              </a:rPr>
              <a:t>TYT sınavına girip okul ek puanı da alarak 2yıllık (ön lisans) programlarına </a:t>
            </a:r>
            <a:r>
              <a:rPr lang="tr-TR" sz="2400" dirty="0">
                <a:latin typeface="Comic Sans MS" panose="030F0702030302020204" pitchFamily="66" charset="0"/>
              </a:rPr>
              <a:t>geçiş yaparak öğrenime devam edebilirler</a:t>
            </a:r>
            <a:endParaRPr lang="en-US" sz="2400" dirty="0">
              <a:latin typeface="Comic Sans MS" panose="030F0702030302020204" pitchFamily="66" charset="0"/>
            </a:endParaRPr>
          </a:p>
          <a:p>
            <a:r>
              <a:rPr lang="tr-TR" sz="2400" dirty="0" smtClean="0">
                <a:latin typeface="Comic Sans MS" panose="030F0702030302020204" pitchFamily="66" charset="0"/>
              </a:rPr>
              <a:t>AYT’ </a:t>
            </a:r>
            <a:r>
              <a:rPr lang="tr-TR" sz="2400" dirty="0">
                <a:latin typeface="Comic Sans MS" panose="030F0702030302020204" pitchFamily="66" charset="0"/>
              </a:rPr>
              <a:t>den yeterli puan alındığı takdirde 4 </a:t>
            </a:r>
            <a:r>
              <a:rPr lang="tr-TR" sz="2400" dirty="0" smtClean="0">
                <a:latin typeface="Comic Sans MS" panose="030F0702030302020204" pitchFamily="66" charset="0"/>
              </a:rPr>
              <a:t>yıllık( lisans ) programlarına yerleşebilirler.</a:t>
            </a:r>
            <a:endParaRPr lang="en-US" dirty="0">
              <a:latin typeface="Comic Sans MS" panose="030F0702030302020204" pitchFamily="66" charset="0"/>
            </a:endParaRPr>
          </a:p>
        </p:txBody>
      </p:sp>
    </p:spTree>
    <p:extLst>
      <p:ext uri="{BB962C8B-B14F-4D97-AF65-F5344CB8AC3E}">
        <p14:creationId xmlns:p14="http://schemas.microsoft.com/office/powerpoint/2010/main" val="1012467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602029"/>
          </a:xfrm>
        </p:spPr>
        <p:txBody>
          <a:bodyPr>
            <a:normAutofit fontScale="90000"/>
          </a:bodyPr>
          <a:lstStyle/>
          <a:p>
            <a:pPr algn="ctr"/>
            <a:r>
              <a:rPr lang="tr-TR" b="1" dirty="0">
                <a:solidFill>
                  <a:srgbClr val="FF0000"/>
                </a:solidFill>
              </a:rPr>
              <a:t>OKUL MÜDÜR YARDIMCILARIMIZ</a:t>
            </a:r>
          </a:p>
        </p:txBody>
      </p:sp>
      <p:sp>
        <p:nvSpPr>
          <p:cNvPr id="3" name="Metin Yer Tutucusu 2"/>
          <p:cNvSpPr>
            <a:spLocks noGrp="1"/>
          </p:cNvSpPr>
          <p:nvPr>
            <p:ph type="body" idx="1"/>
          </p:nvPr>
        </p:nvSpPr>
        <p:spPr>
          <a:xfrm>
            <a:off x="839788" y="1090247"/>
            <a:ext cx="5157787" cy="738554"/>
          </a:xfrm>
        </p:spPr>
        <p:txBody>
          <a:bodyPr>
            <a:normAutofit/>
          </a:bodyPr>
          <a:lstStyle/>
          <a:p>
            <a:pPr algn="ctr"/>
            <a:r>
              <a:rPr lang="tr-TR" sz="3600" dirty="0" smtClean="0"/>
              <a:t>EMİNE ERUYSAL</a:t>
            </a:r>
            <a:endParaRPr lang="tr-TR" sz="3600" dirty="0"/>
          </a:p>
        </p:txBody>
      </p:sp>
      <p:sp>
        <p:nvSpPr>
          <p:cNvPr id="5" name="Metin Yer Tutucusu 4"/>
          <p:cNvSpPr>
            <a:spLocks noGrp="1"/>
          </p:cNvSpPr>
          <p:nvPr>
            <p:ph type="body" sz="quarter" idx="3"/>
          </p:nvPr>
        </p:nvSpPr>
        <p:spPr>
          <a:xfrm>
            <a:off x="6172200" y="1292469"/>
            <a:ext cx="5183188" cy="536332"/>
          </a:xfrm>
        </p:spPr>
        <p:txBody>
          <a:bodyPr>
            <a:noAutofit/>
          </a:bodyPr>
          <a:lstStyle/>
          <a:p>
            <a:pPr algn="ctr"/>
            <a:r>
              <a:rPr lang="tr-TR" sz="3600" dirty="0"/>
              <a:t>ÜMRAN GÜLDAL ÜZMEZ</a:t>
            </a:r>
          </a:p>
        </p:txBody>
      </p:sp>
      <p:pic>
        <p:nvPicPr>
          <p:cNvPr id="8" name="İçerik Yer Tutucusu 7"/>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6172200" y="1951894"/>
            <a:ext cx="5183188" cy="4237769"/>
          </a:xfrm>
        </p:spPr>
      </p:pic>
      <p:pic>
        <p:nvPicPr>
          <p:cNvPr id="6" name="İçerik Yer Tutucusu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4008" y="1951894"/>
            <a:ext cx="4823670" cy="4314682"/>
          </a:xfrm>
        </p:spPr>
      </p:pic>
    </p:spTree>
    <p:extLst>
      <p:ext uri="{BB962C8B-B14F-4D97-AF65-F5344CB8AC3E}">
        <p14:creationId xmlns:p14="http://schemas.microsoft.com/office/powerpoint/2010/main" val="28388291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654783"/>
          </a:xfrm>
        </p:spPr>
        <p:txBody>
          <a:bodyPr>
            <a:normAutofit fontScale="90000"/>
          </a:bodyPr>
          <a:lstStyle/>
          <a:p>
            <a:r>
              <a:rPr lang="tr-TR" b="1" dirty="0">
                <a:solidFill>
                  <a:srgbClr val="FF0000"/>
                </a:solidFill>
              </a:rPr>
              <a:t>ÖN LİSANS MEZUNLARI LİSANS TAMAMLAMA </a:t>
            </a:r>
          </a:p>
        </p:txBody>
      </p:sp>
      <p:sp>
        <p:nvSpPr>
          <p:cNvPr id="3" name="İçerik Yer Tutucusu 2"/>
          <p:cNvSpPr>
            <a:spLocks noGrp="1"/>
          </p:cNvSpPr>
          <p:nvPr>
            <p:ph idx="1"/>
          </p:nvPr>
        </p:nvSpPr>
        <p:spPr>
          <a:xfrm>
            <a:off x="838200" y="1204546"/>
            <a:ext cx="10515600" cy="4972417"/>
          </a:xfrm>
        </p:spPr>
        <p:txBody>
          <a:bodyPr/>
          <a:lstStyle/>
          <a:p>
            <a:pPr marL="0" indent="0">
              <a:buNone/>
            </a:pPr>
            <a:r>
              <a:rPr lang="tr-TR" dirty="0"/>
              <a:t>     </a:t>
            </a:r>
            <a:r>
              <a:rPr lang="tr-TR" sz="4000" dirty="0"/>
              <a:t>Lisans tamamlama, ülkemizde </a:t>
            </a:r>
            <a:r>
              <a:rPr lang="tr-TR" sz="4000" b="1" dirty="0">
                <a:solidFill>
                  <a:srgbClr val="00B050"/>
                </a:solidFill>
              </a:rPr>
              <a:t>iki yıllık ön lisans bölümleri okuyanların </a:t>
            </a:r>
            <a:r>
              <a:rPr lang="tr-TR" sz="4000" dirty="0" err="1"/>
              <a:t>DGS‘sınavına</a:t>
            </a:r>
            <a:r>
              <a:rPr lang="tr-TR" sz="4000" dirty="0"/>
              <a:t>  </a:t>
            </a:r>
            <a:r>
              <a:rPr lang="tr-TR" sz="4000" b="1" dirty="0">
                <a:solidFill>
                  <a:srgbClr val="0070C0"/>
                </a:solidFill>
              </a:rPr>
              <a:t>(Dikey Geçiş Sınavı) </a:t>
            </a:r>
            <a:r>
              <a:rPr lang="tr-TR" sz="4000" dirty="0"/>
              <a:t>girerek dört yıllık lisans bölümlerinde okumaya hak kazanıp eğitimlerinin sonunda dört yıllık üniversite diploması almaya hak kazanır.</a:t>
            </a:r>
          </a:p>
          <a:p>
            <a:pPr marL="0" indent="0">
              <a:buNone/>
            </a:pPr>
            <a:r>
              <a:rPr lang="tr-TR" sz="4000" dirty="0"/>
              <a:t>      </a:t>
            </a:r>
          </a:p>
          <a:p>
            <a:pPr marL="0" indent="0">
              <a:buNone/>
            </a:pPr>
            <a:r>
              <a:rPr lang="tr-TR" sz="4000" dirty="0"/>
              <a:t>        </a:t>
            </a:r>
          </a:p>
        </p:txBody>
      </p:sp>
    </p:spTree>
    <p:extLst>
      <p:ext uri="{BB962C8B-B14F-4D97-AF65-F5344CB8AC3E}">
        <p14:creationId xmlns:p14="http://schemas.microsoft.com/office/powerpoint/2010/main" val="35657177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solidFill>
                  <a:srgbClr val="FF0000"/>
                </a:solidFill>
              </a:rPr>
              <a:t>ÖN LİSANS MEZUNLARI LİSANS TAMAMLAMA –ÖRNEK TABLO--</a:t>
            </a:r>
          </a:p>
        </p:txBody>
      </p:sp>
      <p:sp>
        <p:nvSpPr>
          <p:cNvPr id="3" name="Metin Yer Tutucusu 2"/>
          <p:cNvSpPr>
            <a:spLocks noGrp="1"/>
          </p:cNvSpPr>
          <p:nvPr>
            <p:ph type="body" idx="1"/>
          </p:nvPr>
        </p:nvSpPr>
        <p:spPr/>
        <p:txBody>
          <a:bodyPr>
            <a:normAutofit/>
          </a:bodyPr>
          <a:lstStyle/>
          <a:p>
            <a:r>
              <a:rPr lang="tr-TR" sz="4000" dirty="0"/>
              <a:t>ÖN LİSANS</a:t>
            </a:r>
          </a:p>
        </p:txBody>
      </p:sp>
      <p:sp>
        <p:nvSpPr>
          <p:cNvPr id="4" name="İçerik Yer Tutucusu 3"/>
          <p:cNvSpPr>
            <a:spLocks noGrp="1"/>
          </p:cNvSpPr>
          <p:nvPr>
            <p:ph sz="half" idx="2"/>
          </p:nvPr>
        </p:nvSpPr>
        <p:spPr/>
        <p:txBody>
          <a:bodyPr>
            <a:normAutofit/>
          </a:bodyPr>
          <a:lstStyle/>
          <a:p>
            <a:pPr marL="0" indent="0">
              <a:buNone/>
            </a:pPr>
            <a:r>
              <a:rPr lang="tr-TR" sz="3600" dirty="0"/>
              <a:t>Ağız ve Diş </a:t>
            </a:r>
            <a:r>
              <a:rPr lang="tr-TR" sz="3600" dirty="0" smtClean="0"/>
              <a:t>Sağlığı</a:t>
            </a:r>
          </a:p>
          <a:p>
            <a:pPr marL="0" indent="0">
              <a:buNone/>
            </a:pPr>
            <a:r>
              <a:rPr lang="tr-TR" sz="3600" dirty="0" smtClean="0"/>
              <a:t>Evde </a:t>
            </a:r>
            <a:r>
              <a:rPr lang="tr-TR" sz="3600" dirty="0" smtClean="0"/>
              <a:t>Hasta </a:t>
            </a:r>
            <a:r>
              <a:rPr lang="tr-TR" sz="3600" dirty="0" smtClean="0"/>
              <a:t>Bakım Hizmetleri</a:t>
            </a:r>
            <a:endParaRPr lang="tr-TR" sz="3600" dirty="0"/>
          </a:p>
        </p:txBody>
      </p:sp>
      <p:sp>
        <p:nvSpPr>
          <p:cNvPr id="5" name="Metin Yer Tutucusu 4"/>
          <p:cNvSpPr>
            <a:spLocks noGrp="1"/>
          </p:cNvSpPr>
          <p:nvPr>
            <p:ph type="body" sz="quarter" idx="3"/>
          </p:nvPr>
        </p:nvSpPr>
        <p:spPr/>
        <p:txBody>
          <a:bodyPr>
            <a:normAutofit/>
          </a:bodyPr>
          <a:lstStyle/>
          <a:p>
            <a:r>
              <a:rPr lang="tr-TR" sz="4000" dirty="0"/>
              <a:t>LİSANS</a:t>
            </a:r>
          </a:p>
        </p:txBody>
      </p:sp>
      <p:sp>
        <p:nvSpPr>
          <p:cNvPr id="6" name="İçerik Yer Tutucusu 5"/>
          <p:cNvSpPr>
            <a:spLocks noGrp="1"/>
          </p:cNvSpPr>
          <p:nvPr>
            <p:ph sz="quarter" idx="4"/>
          </p:nvPr>
        </p:nvSpPr>
        <p:spPr/>
        <p:txBody>
          <a:bodyPr>
            <a:normAutofit/>
          </a:bodyPr>
          <a:lstStyle/>
          <a:p>
            <a:pPr marL="0" indent="0">
              <a:buNone/>
            </a:pPr>
            <a:r>
              <a:rPr lang="tr-TR" sz="3600" dirty="0"/>
              <a:t>Acil Yardım ve Afet Yönetimi</a:t>
            </a:r>
          </a:p>
          <a:p>
            <a:pPr marL="0" indent="0">
              <a:buNone/>
            </a:pPr>
            <a:r>
              <a:rPr lang="tr-TR" sz="3600" dirty="0"/>
              <a:t>İş Sağlığı ve Güvenliği</a:t>
            </a:r>
          </a:p>
          <a:p>
            <a:pPr marL="0" indent="0">
              <a:buNone/>
            </a:pPr>
            <a:r>
              <a:rPr lang="tr-TR" sz="3600" dirty="0"/>
              <a:t>Sağlık Yönetimi</a:t>
            </a:r>
          </a:p>
          <a:p>
            <a:pPr marL="0" indent="0">
              <a:buNone/>
            </a:pPr>
            <a:r>
              <a:rPr lang="tr-TR" sz="3600" dirty="0"/>
              <a:t>Sosyal </a:t>
            </a:r>
            <a:r>
              <a:rPr lang="tr-TR" sz="3600" dirty="0" smtClean="0"/>
              <a:t>Hizmet</a:t>
            </a:r>
          </a:p>
          <a:p>
            <a:pPr marL="0" indent="0">
              <a:buNone/>
            </a:pPr>
            <a:r>
              <a:rPr lang="tr-TR" sz="3600" dirty="0" smtClean="0"/>
              <a:t>Hemşirelik</a:t>
            </a:r>
            <a:endParaRPr lang="tr-TR" sz="3600" dirty="0"/>
          </a:p>
        </p:txBody>
      </p:sp>
    </p:spTree>
    <p:extLst>
      <p:ext uri="{BB962C8B-B14F-4D97-AF65-F5344CB8AC3E}">
        <p14:creationId xmlns:p14="http://schemas.microsoft.com/office/powerpoint/2010/main" val="17600417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733913"/>
          </a:xfrm>
        </p:spPr>
        <p:txBody>
          <a:bodyPr/>
          <a:lstStyle/>
          <a:p>
            <a:r>
              <a:rPr lang="tr-TR" b="1" dirty="0">
                <a:solidFill>
                  <a:srgbClr val="FF0000"/>
                </a:solidFill>
              </a:rPr>
              <a:t>STAJ UYGULAMALARINDAN  GÜZEL KARELER</a:t>
            </a:r>
          </a:p>
        </p:txBody>
      </p:sp>
      <p:pic>
        <p:nvPicPr>
          <p:cNvPr id="4" name="İçerik Yer Tutucusu 3"/>
          <p:cNvPicPr>
            <a:picLocks noGrp="1" noChangeAspect="1"/>
          </p:cNvPicPr>
          <p:nvPr>
            <p:ph idx="1"/>
          </p:nvPr>
        </p:nvPicPr>
        <p:blipFill>
          <a:blip r:embed="rId2"/>
          <a:stretch>
            <a:fillRect/>
          </a:stretch>
        </p:blipFill>
        <p:spPr>
          <a:xfrm>
            <a:off x="361188" y="1099037"/>
            <a:ext cx="6003036" cy="5078413"/>
          </a:xfrm>
          <a:prstGeom prst="rect">
            <a:avLst/>
          </a:prstGeom>
        </p:spPr>
      </p:pic>
      <p:pic>
        <p:nvPicPr>
          <p:cNvPr id="5" name="Resim 4"/>
          <p:cNvPicPr>
            <a:picLocks noChangeAspect="1"/>
          </p:cNvPicPr>
          <p:nvPr/>
        </p:nvPicPr>
        <p:blipFill>
          <a:blip r:embed="rId3"/>
          <a:stretch>
            <a:fillRect/>
          </a:stretch>
        </p:blipFill>
        <p:spPr>
          <a:xfrm>
            <a:off x="6756478" y="1099037"/>
            <a:ext cx="4706112" cy="5078413"/>
          </a:xfrm>
          <a:prstGeom prst="rect">
            <a:avLst/>
          </a:prstGeom>
        </p:spPr>
      </p:pic>
    </p:spTree>
    <p:extLst>
      <p:ext uri="{BB962C8B-B14F-4D97-AF65-F5344CB8AC3E}">
        <p14:creationId xmlns:p14="http://schemas.microsoft.com/office/powerpoint/2010/main" val="16048426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459663" y="319689"/>
            <a:ext cx="10768114" cy="6309360"/>
          </a:xfrm>
          <a:prstGeom prst="rect">
            <a:avLst/>
          </a:prstGeom>
        </p:spPr>
      </p:pic>
    </p:spTree>
    <p:extLst>
      <p:ext uri="{BB962C8B-B14F-4D97-AF65-F5344CB8AC3E}">
        <p14:creationId xmlns:p14="http://schemas.microsoft.com/office/powerpoint/2010/main" val="42603446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468923" y="430823"/>
            <a:ext cx="5228493" cy="6154616"/>
          </a:xfrm>
          <a:prstGeom prst="rect">
            <a:avLst/>
          </a:prstGeom>
        </p:spPr>
      </p:pic>
      <p:pic>
        <p:nvPicPr>
          <p:cNvPr id="3" name="Resim 2"/>
          <p:cNvPicPr>
            <a:picLocks noChangeAspect="1"/>
          </p:cNvPicPr>
          <p:nvPr/>
        </p:nvPicPr>
        <p:blipFill>
          <a:blip r:embed="rId3"/>
          <a:stretch>
            <a:fillRect/>
          </a:stretch>
        </p:blipFill>
        <p:spPr>
          <a:xfrm>
            <a:off x="6031524" y="430823"/>
            <a:ext cx="5418992" cy="6084276"/>
          </a:xfrm>
          <a:prstGeom prst="rect">
            <a:avLst/>
          </a:prstGeom>
        </p:spPr>
      </p:pic>
    </p:spTree>
    <p:extLst>
      <p:ext uri="{BB962C8B-B14F-4D97-AF65-F5344CB8AC3E}">
        <p14:creationId xmlns:p14="http://schemas.microsoft.com/office/powerpoint/2010/main" val="31336254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430822" y="378069"/>
            <a:ext cx="4686301" cy="6137031"/>
          </a:xfrm>
          <a:prstGeom prst="rect">
            <a:avLst/>
          </a:prstGeom>
        </p:spPr>
      </p:pic>
      <p:pic>
        <p:nvPicPr>
          <p:cNvPr id="3" name="Resim 2"/>
          <p:cNvPicPr>
            <a:picLocks noChangeAspect="1"/>
          </p:cNvPicPr>
          <p:nvPr/>
        </p:nvPicPr>
        <p:blipFill>
          <a:blip r:embed="rId3"/>
          <a:stretch>
            <a:fillRect/>
          </a:stretch>
        </p:blipFill>
        <p:spPr>
          <a:xfrm>
            <a:off x="5758961" y="360484"/>
            <a:ext cx="5758962" cy="6137031"/>
          </a:xfrm>
          <a:prstGeom prst="rect">
            <a:avLst/>
          </a:prstGeom>
        </p:spPr>
      </p:pic>
    </p:spTree>
    <p:extLst>
      <p:ext uri="{BB962C8B-B14F-4D97-AF65-F5344CB8AC3E}">
        <p14:creationId xmlns:p14="http://schemas.microsoft.com/office/powerpoint/2010/main" val="16018178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6"/>
            <a:ext cx="10515600" cy="223960"/>
          </a:xfrm>
        </p:spPr>
        <p:txBody>
          <a:bodyPr>
            <a:normAutofit fontScale="90000"/>
          </a:bodyPr>
          <a:lstStyle/>
          <a:p>
            <a:r>
              <a:rPr lang="tr-TR" dirty="0"/>
              <a:t>----------------</a:t>
            </a:r>
          </a:p>
        </p:txBody>
      </p:sp>
      <p:sp>
        <p:nvSpPr>
          <p:cNvPr id="3" name="İçerik Yer Tutucusu 2"/>
          <p:cNvSpPr>
            <a:spLocks noGrp="1"/>
          </p:cNvSpPr>
          <p:nvPr>
            <p:ph idx="1"/>
          </p:nvPr>
        </p:nvSpPr>
        <p:spPr>
          <a:xfrm>
            <a:off x="838200" y="509954"/>
            <a:ext cx="10515600" cy="5667009"/>
          </a:xfrm>
        </p:spPr>
        <p:txBody>
          <a:bodyPr>
            <a:normAutofit/>
          </a:bodyPr>
          <a:lstStyle/>
          <a:p>
            <a:pPr marL="0" indent="0">
              <a:buNone/>
            </a:pPr>
            <a:r>
              <a:rPr lang="tr-TR" sz="4400" b="1" dirty="0"/>
              <a:t>Okulumuzda Derslerin yanında </a:t>
            </a:r>
          </a:p>
          <a:p>
            <a:pPr marL="0" indent="0">
              <a:buNone/>
            </a:pPr>
            <a:r>
              <a:rPr lang="tr-TR" sz="4400" dirty="0"/>
              <a:t>Sosyal ve sportif faaliyetler </a:t>
            </a:r>
          </a:p>
          <a:p>
            <a:pPr marL="0" indent="0">
              <a:buNone/>
            </a:pPr>
            <a:r>
              <a:rPr lang="tr-TR" sz="4400" dirty="0"/>
              <a:t>İl içi ve il dışı kültürel geziler</a:t>
            </a:r>
          </a:p>
          <a:p>
            <a:pPr marL="0" indent="0">
              <a:buNone/>
            </a:pPr>
            <a:r>
              <a:rPr lang="tr-TR" sz="4400" dirty="0"/>
              <a:t>Yurtiçi ve yurt dışı Projeler de</a:t>
            </a:r>
          </a:p>
          <a:p>
            <a:pPr marL="0" indent="0">
              <a:buNone/>
            </a:pPr>
            <a:r>
              <a:rPr lang="tr-TR" sz="4400" dirty="0"/>
              <a:t>        düzenlenmektedir.</a:t>
            </a:r>
          </a:p>
          <a:p>
            <a:pPr marL="0" indent="0">
              <a:buNone/>
            </a:pPr>
            <a:r>
              <a:rPr lang="tr-TR" sz="4400" dirty="0"/>
              <a:t> </a:t>
            </a:r>
          </a:p>
        </p:txBody>
      </p:sp>
      <p:pic>
        <p:nvPicPr>
          <p:cNvPr id="4" name="Resim 3"/>
          <p:cNvPicPr>
            <a:picLocks noChangeAspect="1"/>
          </p:cNvPicPr>
          <p:nvPr/>
        </p:nvPicPr>
        <p:blipFill>
          <a:blip r:embed="rId2"/>
          <a:stretch>
            <a:fillRect/>
          </a:stretch>
        </p:blipFill>
        <p:spPr>
          <a:xfrm>
            <a:off x="1537188" y="4079629"/>
            <a:ext cx="3896457" cy="2250831"/>
          </a:xfrm>
          <a:prstGeom prst="rect">
            <a:avLst/>
          </a:prstGeom>
        </p:spPr>
      </p:pic>
      <p:pic>
        <p:nvPicPr>
          <p:cNvPr id="5" name="Resim 4"/>
          <p:cNvPicPr>
            <a:picLocks noChangeAspect="1"/>
          </p:cNvPicPr>
          <p:nvPr/>
        </p:nvPicPr>
        <p:blipFill>
          <a:blip r:embed="rId3"/>
          <a:stretch>
            <a:fillRect/>
          </a:stretch>
        </p:blipFill>
        <p:spPr>
          <a:xfrm>
            <a:off x="5882054" y="4167554"/>
            <a:ext cx="4484077" cy="2074984"/>
          </a:xfrm>
          <a:prstGeom prst="rect">
            <a:avLst/>
          </a:prstGeom>
        </p:spPr>
      </p:pic>
    </p:spTree>
    <p:extLst>
      <p:ext uri="{BB962C8B-B14F-4D97-AF65-F5344CB8AC3E}">
        <p14:creationId xmlns:p14="http://schemas.microsoft.com/office/powerpoint/2010/main" val="23411138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892175"/>
          </a:xfrm>
        </p:spPr>
        <p:txBody>
          <a:bodyPr>
            <a:normAutofit fontScale="90000"/>
          </a:bodyPr>
          <a:lstStyle/>
          <a:p>
            <a:r>
              <a:rPr lang="tr-TR" b="1" dirty="0">
                <a:solidFill>
                  <a:srgbClr val="FF0000"/>
                </a:solidFill>
              </a:rPr>
              <a:t>  </a:t>
            </a:r>
            <a:r>
              <a:rPr lang="tr-TR" b="1" dirty="0" smtClean="0">
                <a:solidFill>
                  <a:srgbClr val="FF0000"/>
                </a:solidFill>
              </a:rPr>
              <a:t>  </a:t>
            </a:r>
            <a:r>
              <a:rPr lang="tr-TR" b="1" dirty="0">
                <a:solidFill>
                  <a:srgbClr val="FF0000"/>
                </a:solidFill>
              </a:rPr>
              <a:t>İL DIŞI KÜLTÜREL </a:t>
            </a:r>
            <a:r>
              <a:rPr lang="tr-TR" b="1" dirty="0" smtClean="0">
                <a:solidFill>
                  <a:srgbClr val="FF0000"/>
                </a:solidFill>
              </a:rPr>
              <a:t>GEZİLERİMİZDEN </a:t>
            </a:r>
            <a:r>
              <a:rPr lang="tr-TR" b="1" dirty="0">
                <a:solidFill>
                  <a:srgbClr val="FF0000"/>
                </a:solidFill>
              </a:rPr>
              <a:t>GÜZEL </a:t>
            </a:r>
            <a:r>
              <a:rPr lang="tr-TR" b="1" dirty="0" smtClean="0">
                <a:solidFill>
                  <a:srgbClr val="FF0000"/>
                </a:solidFill>
              </a:rPr>
              <a:t>		ANILAR</a:t>
            </a:r>
            <a:endParaRPr lang="tr-TR" b="1" dirty="0">
              <a:solidFill>
                <a:srgbClr val="FF0000"/>
              </a:solidFill>
            </a:endParaRPr>
          </a:p>
        </p:txBody>
      </p:sp>
      <p:pic>
        <p:nvPicPr>
          <p:cNvPr id="4" name="İçerik Yer Tutucusu 3"/>
          <p:cNvPicPr>
            <a:picLocks noGrp="1" noChangeAspect="1"/>
          </p:cNvPicPr>
          <p:nvPr>
            <p:ph idx="1"/>
          </p:nvPr>
        </p:nvPicPr>
        <p:blipFill>
          <a:blip r:embed="rId2"/>
          <a:stretch>
            <a:fillRect/>
          </a:stretch>
        </p:blipFill>
        <p:spPr>
          <a:xfrm>
            <a:off x="1239715" y="1626578"/>
            <a:ext cx="4958861" cy="4567970"/>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0462" y="1608993"/>
            <a:ext cx="5152292" cy="4567970"/>
          </a:xfrm>
          <a:prstGeom prst="rect">
            <a:avLst/>
          </a:prstGeom>
        </p:spPr>
      </p:pic>
    </p:spTree>
    <p:extLst>
      <p:ext uri="{BB962C8B-B14F-4D97-AF65-F5344CB8AC3E}">
        <p14:creationId xmlns:p14="http://schemas.microsoft.com/office/powerpoint/2010/main" val="38481770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54978" y="222512"/>
            <a:ext cx="10515600" cy="1325563"/>
          </a:xfrm>
        </p:spPr>
        <p:txBody>
          <a:bodyPr/>
          <a:lstStyle/>
          <a:p>
            <a:r>
              <a:rPr lang="tr-TR" b="1" dirty="0" smtClean="0">
                <a:solidFill>
                  <a:srgbClr val="FF0000"/>
                </a:solidFill>
              </a:rPr>
              <a:t>YOLOVA ÜNİVERSİTESİ</a:t>
            </a:r>
            <a:endParaRPr lang="tr-TR" b="1" dirty="0">
              <a:solidFill>
                <a:srgbClr val="FF0000"/>
              </a:solidFill>
            </a:endParaRP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83516" y="1825624"/>
            <a:ext cx="8682605" cy="4642287"/>
          </a:xfrm>
        </p:spPr>
      </p:pic>
    </p:spTree>
    <p:extLst>
      <p:ext uri="{BB962C8B-B14F-4D97-AF65-F5344CB8AC3E}">
        <p14:creationId xmlns:p14="http://schemas.microsoft.com/office/powerpoint/2010/main" val="11540536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solidFill>
                  <a:srgbClr val="FF0000"/>
                </a:solidFill>
              </a:rPr>
              <a:t>BURDUR ÜVİVERSİTESİ</a:t>
            </a:r>
            <a:endParaRPr lang="tr-TR" b="1" dirty="0">
              <a:solidFill>
                <a:srgbClr val="FF0000"/>
              </a:solidFill>
            </a:endParaRP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9357" y="1427149"/>
            <a:ext cx="6887910" cy="5430852"/>
          </a:xfrm>
          <a:prstGeom prst="rect">
            <a:avLst/>
          </a:prstGeom>
        </p:spPr>
      </p:pic>
    </p:spTree>
    <p:extLst>
      <p:ext uri="{BB962C8B-B14F-4D97-AF65-F5344CB8AC3E}">
        <p14:creationId xmlns:p14="http://schemas.microsoft.com/office/powerpoint/2010/main" val="23122799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solidFill>
                  <a:srgbClr val="FF0000"/>
                </a:solidFill>
              </a:rPr>
              <a:t>OKUL REHBER ÖĞRETMENİMİZ</a:t>
            </a:r>
            <a:r>
              <a:rPr lang="tr-TR" dirty="0"/>
              <a:t/>
            </a:r>
            <a:br>
              <a:rPr lang="tr-TR" dirty="0"/>
            </a:br>
            <a:r>
              <a:rPr lang="tr-TR" b="1" dirty="0"/>
              <a:t>SAYİDE ÇAKIR</a:t>
            </a:r>
          </a:p>
        </p:txBody>
      </p:sp>
      <p:pic>
        <p:nvPicPr>
          <p:cNvPr id="5" name="İçerik Yer Tutucusu 4"/>
          <p:cNvPicPr>
            <a:picLocks noGrp="1" noChangeAspect="1"/>
          </p:cNvPicPr>
          <p:nvPr>
            <p:ph sz="half" idx="1"/>
          </p:nvPr>
        </p:nvPicPr>
        <p:blipFill>
          <a:blip r:embed="rId2"/>
          <a:stretch>
            <a:fillRect/>
          </a:stretch>
        </p:blipFill>
        <p:spPr>
          <a:xfrm>
            <a:off x="1040030" y="1825625"/>
            <a:ext cx="4777939" cy="4351338"/>
          </a:xfrm>
          <a:prstGeom prst="rect">
            <a:avLst/>
          </a:prstGeom>
        </p:spPr>
      </p:pic>
      <p:sp>
        <p:nvSpPr>
          <p:cNvPr id="4" name="İçerik Yer Tutucusu 3"/>
          <p:cNvSpPr>
            <a:spLocks noGrp="1"/>
          </p:cNvSpPr>
          <p:nvPr>
            <p:ph sz="half" idx="2"/>
          </p:nvPr>
        </p:nvSpPr>
        <p:spPr>
          <a:xfrm>
            <a:off x="6096000" y="1825625"/>
            <a:ext cx="5181600" cy="4351338"/>
          </a:xfrm>
        </p:spPr>
        <p:txBody>
          <a:bodyPr>
            <a:noAutofit/>
          </a:bodyPr>
          <a:lstStyle/>
          <a:p>
            <a:pPr marL="0" indent="0" algn="ctr">
              <a:buNone/>
            </a:pPr>
            <a:r>
              <a:rPr lang="tr-TR" sz="3400" dirty="0">
                <a:solidFill>
                  <a:srgbClr val="FF0000"/>
                </a:solidFill>
              </a:rPr>
              <a:t>Bir gün geçmişe baktığınızda en güzel yıllarınızın mücadele ile geçen yıllar olduğunu göreceksiniz.(Freud)</a:t>
            </a:r>
          </a:p>
          <a:p>
            <a:pPr marL="0" indent="0" algn="ctr">
              <a:buNone/>
            </a:pPr>
            <a:r>
              <a:rPr lang="tr-TR" sz="3400" dirty="0">
                <a:solidFill>
                  <a:srgbClr val="FF0000"/>
                </a:solidFill>
              </a:rPr>
              <a:t>Hayat her ne kadar zor görünse de, yapabileceğiniz ve başarabileceğiniz bir şey her zaman vardır.(Hawking) </a:t>
            </a:r>
          </a:p>
        </p:txBody>
      </p:sp>
    </p:spTree>
    <p:extLst>
      <p:ext uri="{BB962C8B-B14F-4D97-AF65-F5344CB8AC3E}">
        <p14:creationId xmlns:p14="http://schemas.microsoft.com/office/powerpoint/2010/main" val="33852611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solidFill>
                  <a:srgbClr val="FF0000"/>
                </a:solidFill>
              </a:rPr>
              <a:t>	PAMUKKALE </a:t>
            </a:r>
            <a:endParaRPr lang="tr-TR" b="1" dirty="0">
              <a:solidFill>
                <a:srgbClr val="FF0000"/>
              </a:solidFill>
            </a:endParaRP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37563" y="1825625"/>
            <a:ext cx="5561901" cy="4351338"/>
          </a:xfr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7302" y="1825625"/>
            <a:ext cx="5293453" cy="4289950"/>
          </a:xfrm>
          <a:prstGeom prst="rect">
            <a:avLst/>
          </a:prstGeom>
        </p:spPr>
      </p:pic>
    </p:spTree>
    <p:extLst>
      <p:ext uri="{BB962C8B-B14F-4D97-AF65-F5344CB8AC3E}">
        <p14:creationId xmlns:p14="http://schemas.microsoft.com/office/powerpoint/2010/main" val="22548054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114300"/>
            <a:ext cx="10515600" cy="1002324"/>
          </a:xfrm>
        </p:spPr>
        <p:txBody>
          <a:bodyPr>
            <a:normAutofit fontScale="90000"/>
          </a:bodyPr>
          <a:lstStyle/>
          <a:p>
            <a:pPr algn="ctr"/>
            <a:r>
              <a:rPr lang="tr-TR" b="1" dirty="0">
                <a:solidFill>
                  <a:srgbClr val="FF0000"/>
                </a:solidFill>
              </a:rPr>
              <a:t>     BAŞARDIĞIMIZ  YURD DIŞI PROJE ÇALIŞMALARIMIZ</a:t>
            </a:r>
          </a:p>
        </p:txBody>
      </p:sp>
      <p:pic>
        <p:nvPicPr>
          <p:cNvPr id="4" name="İçerik Yer Tutucusu 3"/>
          <p:cNvPicPr>
            <a:picLocks noGrp="1" noChangeAspect="1"/>
          </p:cNvPicPr>
          <p:nvPr>
            <p:ph idx="1"/>
          </p:nvPr>
        </p:nvPicPr>
        <p:blipFill>
          <a:blip r:embed="rId2"/>
          <a:stretch>
            <a:fillRect/>
          </a:stretch>
        </p:blipFill>
        <p:spPr>
          <a:xfrm>
            <a:off x="167055" y="1380393"/>
            <a:ext cx="6198576" cy="4814155"/>
          </a:xfrm>
          <a:prstGeom prst="rect">
            <a:avLst/>
          </a:prstGeom>
        </p:spPr>
      </p:pic>
      <p:pic>
        <p:nvPicPr>
          <p:cNvPr id="5" name="Resim 4"/>
          <p:cNvPicPr>
            <a:picLocks noChangeAspect="1"/>
          </p:cNvPicPr>
          <p:nvPr/>
        </p:nvPicPr>
        <p:blipFill>
          <a:blip r:embed="rId3"/>
          <a:stretch>
            <a:fillRect/>
          </a:stretch>
        </p:blipFill>
        <p:spPr>
          <a:xfrm>
            <a:off x="6778869" y="1380393"/>
            <a:ext cx="5275385" cy="4814155"/>
          </a:xfrm>
          <a:prstGeom prst="rect">
            <a:avLst/>
          </a:prstGeom>
        </p:spPr>
      </p:pic>
    </p:spTree>
    <p:extLst>
      <p:ext uri="{BB962C8B-B14F-4D97-AF65-F5344CB8AC3E}">
        <p14:creationId xmlns:p14="http://schemas.microsoft.com/office/powerpoint/2010/main" val="29606326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5788" y="167055"/>
            <a:ext cx="10898012" cy="1160584"/>
          </a:xfrm>
        </p:spPr>
        <p:txBody>
          <a:bodyPr>
            <a:normAutofit fontScale="90000"/>
          </a:bodyPr>
          <a:lstStyle/>
          <a:p>
            <a:pPr algn="ctr"/>
            <a:r>
              <a:rPr lang="tr-TR" b="1" dirty="0">
                <a:solidFill>
                  <a:srgbClr val="FF0000"/>
                </a:solidFill>
              </a:rPr>
              <a:t>SPORDA DA EMEĞİMİZİN KARŞILIĞINI DAİMA ALIYORUZ  </a:t>
            </a:r>
          </a:p>
        </p:txBody>
      </p:sp>
      <p:pic>
        <p:nvPicPr>
          <p:cNvPr id="4" name="İçerik Yer Tutucusu 3"/>
          <p:cNvPicPr>
            <a:picLocks noGrp="1" noChangeAspect="1"/>
          </p:cNvPicPr>
          <p:nvPr>
            <p:ph idx="1"/>
          </p:nvPr>
        </p:nvPicPr>
        <p:blipFill>
          <a:blip r:embed="rId2"/>
          <a:stretch>
            <a:fillRect/>
          </a:stretch>
        </p:blipFill>
        <p:spPr>
          <a:xfrm>
            <a:off x="455788" y="1608871"/>
            <a:ext cx="5997765" cy="4673600"/>
          </a:xfrm>
          <a:prstGeom prst="rect">
            <a:avLst/>
          </a:prstGeom>
        </p:spPr>
      </p:pic>
      <p:pic>
        <p:nvPicPr>
          <p:cNvPr id="5" name="Resim 4"/>
          <p:cNvPicPr>
            <a:picLocks noChangeAspect="1"/>
          </p:cNvPicPr>
          <p:nvPr/>
        </p:nvPicPr>
        <p:blipFill>
          <a:blip r:embed="rId3"/>
          <a:stretch>
            <a:fillRect/>
          </a:stretch>
        </p:blipFill>
        <p:spPr>
          <a:xfrm>
            <a:off x="6739249" y="1608870"/>
            <a:ext cx="5095198" cy="4673601"/>
          </a:xfrm>
          <a:prstGeom prst="rect">
            <a:avLst/>
          </a:prstGeom>
        </p:spPr>
      </p:pic>
    </p:spTree>
    <p:extLst>
      <p:ext uri="{BB962C8B-B14F-4D97-AF65-F5344CB8AC3E}">
        <p14:creationId xmlns:p14="http://schemas.microsoft.com/office/powerpoint/2010/main" val="271421450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9735" y="969946"/>
            <a:ext cx="5611296" cy="5263073"/>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35" y="969946"/>
            <a:ext cx="5704514" cy="4734567"/>
          </a:xfrm>
          <a:prstGeom prst="rect">
            <a:avLst/>
          </a:prstGeom>
        </p:spPr>
      </p:pic>
    </p:spTree>
    <p:extLst>
      <p:ext uri="{BB962C8B-B14F-4D97-AF65-F5344CB8AC3E}">
        <p14:creationId xmlns:p14="http://schemas.microsoft.com/office/powerpoint/2010/main" val="10974049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09725" y="365126"/>
            <a:ext cx="11144075" cy="876446"/>
          </a:xfrm>
        </p:spPr>
        <p:txBody>
          <a:bodyPr/>
          <a:lstStyle/>
          <a:p>
            <a:r>
              <a:rPr lang="tr-TR" dirty="0" smtClean="0">
                <a:solidFill>
                  <a:srgbClr val="FF0000"/>
                </a:solidFill>
              </a:rPr>
              <a:t>SOSYAL ETİNLİKLER</a:t>
            </a:r>
            <a:endParaRPr lang="tr-TR" dirty="0">
              <a:solidFill>
                <a:srgbClr val="FF0000"/>
              </a:solidFill>
            </a:endParaRPr>
          </a:p>
        </p:txBody>
      </p:sp>
      <p:pic>
        <p:nvPicPr>
          <p:cNvPr id="5122" name="Picture 2" descr="12-02-202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8142" y="1053838"/>
            <a:ext cx="3052287" cy="29561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14-01-20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1431" y="1053838"/>
            <a:ext cx="3414319" cy="29561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08-01-20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4400" y="1241572"/>
            <a:ext cx="3914070" cy="2763154"/>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18-12-2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004" y="4009938"/>
            <a:ext cx="3028425" cy="269130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17-12-202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5321" y="4009937"/>
            <a:ext cx="3481431" cy="294795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09-10-202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8147" y="4135772"/>
            <a:ext cx="3286576" cy="3020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2203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nn-NO" b="1" dirty="0">
                <a:solidFill>
                  <a:srgbClr val="FF0000"/>
                </a:solidFill>
              </a:rPr>
              <a:t>M</a:t>
            </a:r>
            <a:r>
              <a:rPr lang="tr-TR" b="1" dirty="0">
                <a:solidFill>
                  <a:srgbClr val="FF0000"/>
                </a:solidFill>
              </a:rPr>
              <a:t>ESLEK</a:t>
            </a:r>
            <a:r>
              <a:rPr lang="nn-NO" b="1" dirty="0">
                <a:solidFill>
                  <a:srgbClr val="FF0000"/>
                </a:solidFill>
              </a:rPr>
              <a:t> T</a:t>
            </a:r>
            <a:r>
              <a:rPr lang="tr-TR" b="1" dirty="0">
                <a:solidFill>
                  <a:srgbClr val="FF0000"/>
                </a:solidFill>
              </a:rPr>
              <a:t>ANITIMI</a:t>
            </a:r>
            <a:r>
              <a:rPr lang="nn-NO" b="1" dirty="0">
                <a:solidFill>
                  <a:srgbClr val="FF0000"/>
                </a:solidFill>
              </a:rPr>
              <a:t> ve K</a:t>
            </a:r>
            <a:r>
              <a:rPr lang="tr-TR" b="1" dirty="0">
                <a:solidFill>
                  <a:srgbClr val="FF0000"/>
                </a:solidFill>
              </a:rPr>
              <a:t>ARİYER</a:t>
            </a:r>
            <a:r>
              <a:rPr lang="nn-NO" b="1" dirty="0">
                <a:solidFill>
                  <a:srgbClr val="FF0000"/>
                </a:solidFill>
              </a:rPr>
              <a:t> P</a:t>
            </a:r>
            <a:r>
              <a:rPr lang="tr-TR" b="1" dirty="0">
                <a:solidFill>
                  <a:srgbClr val="FF0000"/>
                </a:solidFill>
              </a:rPr>
              <a:t>LANMASI </a:t>
            </a:r>
            <a:r>
              <a:rPr lang="nn-NO" b="1" dirty="0">
                <a:solidFill>
                  <a:srgbClr val="FF0000"/>
                </a:solidFill>
              </a:rPr>
              <a:t>S</a:t>
            </a:r>
            <a:r>
              <a:rPr lang="tr-TR" b="1" dirty="0">
                <a:solidFill>
                  <a:srgbClr val="FF0000"/>
                </a:solidFill>
              </a:rPr>
              <a:t>EMİNERLERİ</a:t>
            </a:r>
            <a:r>
              <a:rPr lang="nn-NO" b="1" dirty="0"/>
              <a:t/>
            </a:r>
            <a:br>
              <a:rPr lang="nn-NO" b="1" dirty="0"/>
            </a:br>
            <a:endParaRPr lang="tr-TR" dirty="0"/>
          </a:p>
        </p:txBody>
      </p:sp>
      <p:pic>
        <p:nvPicPr>
          <p:cNvPr id="4" name="Picture 2" descr="28-12-202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5130" y="1690688"/>
            <a:ext cx="5801784" cy="4351338"/>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6236914" y="2413338"/>
            <a:ext cx="5116886" cy="2585323"/>
          </a:xfrm>
          <a:prstGeom prst="rect">
            <a:avLst/>
          </a:prstGeom>
        </p:spPr>
        <p:txBody>
          <a:bodyPr wrap="square">
            <a:spAutoFit/>
          </a:bodyPr>
          <a:lstStyle/>
          <a:p>
            <a:r>
              <a:rPr lang="tr-TR" dirty="0">
                <a:solidFill>
                  <a:srgbClr val="7B868F"/>
                </a:solidFill>
                <a:latin typeface="Arial" panose="020B0604020202020204" pitchFamily="34" charset="0"/>
              </a:rPr>
              <a:t>Kaymakamımız  Sayın İlyas MEMİŞ 'in katılımıyla 28/12/2023 tarihinde gerçekleşen Kariyer Günlerine öğrencilerimiz ile birlikte katıldık. Kaymakamımız Sayın İlyas MEMİŞ mülki idari mesleği, kaymakamlığın tarihsel gelişimi, kaymakamın yetki ve görevleri, ilçe yönetimi, belediye teşkilatı, ilçedeki kurumlar ile mülki idare amirliği mesleğinin zorlukları ve güzelliklerini öğrencilere aktardı.</a:t>
            </a:r>
            <a:endParaRPr lang="tr-TR" dirty="0"/>
          </a:p>
        </p:txBody>
      </p:sp>
    </p:spTree>
    <p:extLst>
      <p:ext uri="{BB962C8B-B14F-4D97-AF65-F5344CB8AC3E}">
        <p14:creationId xmlns:p14="http://schemas.microsoft.com/office/powerpoint/2010/main" val="35594442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07-01-202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4557" y="746619"/>
            <a:ext cx="6258187" cy="5561901"/>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p:cNvSpPr/>
          <p:nvPr/>
        </p:nvSpPr>
        <p:spPr>
          <a:xfrm>
            <a:off x="7105475" y="2690336"/>
            <a:ext cx="4857225" cy="1754326"/>
          </a:xfrm>
          <a:prstGeom prst="rect">
            <a:avLst/>
          </a:prstGeom>
        </p:spPr>
        <p:txBody>
          <a:bodyPr wrap="square">
            <a:spAutoFit/>
          </a:bodyPr>
          <a:lstStyle/>
          <a:p>
            <a:r>
              <a:rPr lang="tr-TR" dirty="0">
                <a:solidFill>
                  <a:srgbClr val="7B868F"/>
                </a:solidFill>
                <a:latin typeface="Arial" panose="020B0604020202020204" pitchFamily="34" charset="0"/>
              </a:rPr>
              <a:t>07/01/2025 tarihinde İlçemiz Jandarma Komutanı Kıdemli Binbaşı Sayın Ünal BAYHAN '</a:t>
            </a:r>
            <a:r>
              <a:rPr lang="tr-TR" dirty="0" err="1">
                <a:solidFill>
                  <a:srgbClr val="7B868F"/>
                </a:solidFill>
                <a:latin typeface="Arial" panose="020B0604020202020204" pitchFamily="34" charset="0"/>
              </a:rPr>
              <a:t>ın</a:t>
            </a:r>
            <a:r>
              <a:rPr lang="tr-TR" dirty="0">
                <a:solidFill>
                  <a:srgbClr val="7B868F"/>
                </a:solidFill>
                <a:latin typeface="Arial" panose="020B0604020202020204" pitchFamily="34" charset="0"/>
              </a:rPr>
              <a:t> katılımıyla Okulumuz öğrencilerine Okulumuz İdaresi ve Rehberlik Servisimizce planlanan Meslek tanıtım , Kariyer Planlaması semineri gerçekleştirildi.</a:t>
            </a:r>
            <a:endParaRPr lang="tr-TR" dirty="0"/>
          </a:p>
        </p:txBody>
      </p:sp>
    </p:spTree>
    <p:extLst>
      <p:ext uri="{BB962C8B-B14F-4D97-AF65-F5344CB8AC3E}">
        <p14:creationId xmlns:p14="http://schemas.microsoft.com/office/powerpoint/2010/main" val="22453098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782" y="83890"/>
            <a:ext cx="5209562" cy="5377343"/>
          </a:xfrm>
        </p:spPr>
      </p:pic>
      <p:sp>
        <p:nvSpPr>
          <p:cNvPr id="5" name="Metin kutusu 4"/>
          <p:cNvSpPr txBox="1"/>
          <p:nvPr/>
        </p:nvSpPr>
        <p:spPr>
          <a:xfrm>
            <a:off x="167781" y="5461233"/>
            <a:ext cx="4723002" cy="646331"/>
          </a:xfrm>
          <a:prstGeom prst="rect">
            <a:avLst/>
          </a:prstGeom>
          <a:noFill/>
        </p:spPr>
        <p:txBody>
          <a:bodyPr wrap="square" rtlCol="0">
            <a:spAutoFit/>
          </a:bodyPr>
          <a:lstStyle/>
          <a:p>
            <a:r>
              <a:rPr lang="tr-TR" dirty="0" smtClean="0">
                <a:solidFill>
                  <a:srgbClr val="FF0000"/>
                </a:solidFill>
              </a:rPr>
              <a:t>Okulumuz Mezunlarından Belediye Sağlık Hizmetleri Alanı Çalışanları</a:t>
            </a:r>
            <a:endParaRPr lang="tr-TR" dirty="0">
              <a:solidFill>
                <a:srgbClr val="FF0000"/>
              </a:solidFill>
            </a:endParaRP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7737" y="83890"/>
            <a:ext cx="5668160" cy="5192785"/>
          </a:xfrm>
          <a:prstGeom prst="rect">
            <a:avLst/>
          </a:prstGeom>
        </p:spPr>
      </p:pic>
      <p:sp>
        <p:nvSpPr>
          <p:cNvPr id="8" name="Metin kutusu 7"/>
          <p:cNvSpPr txBox="1"/>
          <p:nvPr/>
        </p:nvSpPr>
        <p:spPr>
          <a:xfrm>
            <a:off x="7004807" y="5461233"/>
            <a:ext cx="2860646" cy="646331"/>
          </a:xfrm>
          <a:prstGeom prst="rect">
            <a:avLst/>
          </a:prstGeom>
          <a:noFill/>
        </p:spPr>
        <p:txBody>
          <a:bodyPr wrap="square" rtlCol="0">
            <a:spAutoFit/>
          </a:bodyPr>
          <a:lstStyle/>
          <a:p>
            <a:r>
              <a:rPr lang="tr-TR" dirty="0" smtClean="0">
                <a:solidFill>
                  <a:srgbClr val="FF0000"/>
                </a:solidFill>
              </a:rPr>
              <a:t>Diyetisyen Kenan 		ÖZKARAMAN </a:t>
            </a:r>
            <a:endParaRPr lang="tr-TR" dirty="0">
              <a:solidFill>
                <a:srgbClr val="FF0000"/>
              </a:solidFill>
            </a:endParaRPr>
          </a:p>
        </p:txBody>
      </p:sp>
    </p:spTree>
    <p:extLst>
      <p:ext uri="{BB962C8B-B14F-4D97-AF65-F5344CB8AC3E}">
        <p14:creationId xmlns:p14="http://schemas.microsoft.com/office/powerpoint/2010/main" val="155187219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solidFill>
                  <a:srgbClr val="FF0000"/>
                </a:solidFill>
              </a:rPr>
              <a:t>HUZUR EVİ ZİYARETİ</a:t>
            </a:r>
            <a:endParaRPr lang="tr-TR" b="1" dirty="0">
              <a:solidFill>
                <a:srgbClr val="FF0000"/>
              </a:solidFill>
            </a:endParaRP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4796" y="1590733"/>
            <a:ext cx="5801784" cy="4351338"/>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079" y="1590733"/>
            <a:ext cx="5143500" cy="4351338"/>
          </a:xfrm>
          <a:prstGeom prst="rect">
            <a:avLst/>
          </a:prstGeom>
        </p:spPr>
      </p:pic>
    </p:spTree>
    <p:extLst>
      <p:ext uri="{BB962C8B-B14F-4D97-AF65-F5344CB8AC3E}">
        <p14:creationId xmlns:p14="http://schemas.microsoft.com/office/powerpoint/2010/main" val="41472390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solidFill>
                  <a:srgbClr val="FF0000"/>
                </a:solidFill>
              </a:rPr>
              <a:t>ANASIFI ÖĞRENCİLERİNE EL YIKAMA EĞİTİMLERİ VERİLDİ</a:t>
            </a:r>
            <a:endParaRPr lang="tr-TR" b="1" dirty="0">
              <a:solidFill>
                <a:srgbClr val="FF0000"/>
              </a:solidFill>
            </a:endParaRPr>
          </a:p>
        </p:txBody>
      </p:sp>
      <p:pic>
        <p:nvPicPr>
          <p:cNvPr id="1026" name="Picture 2" descr="19-02-202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7904" y="1884348"/>
            <a:ext cx="579611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8186" y="1884348"/>
            <a:ext cx="5561901" cy="4449340"/>
          </a:xfrm>
          <a:prstGeom prst="rect">
            <a:avLst/>
          </a:prstGeom>
        </p:spPr>
      </p:pic>
    </p:spTree>
    <p:extLst>
      <p:ext uri="{BB962C8B-B14F-4D97-AF65-F5344CB8AC3E}">
        <p14:creationId xmlns:p14="http://schemas.microsoft.com/office/powerpoint/2010/main" val="17426567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b="1" dirty="0">
                <a:solidFill>
                  <a:srgbClr val="FF0000"/>
                </a:solidFill>
              </a:rPr>
              <a:t>SAĞLIK HİZMETLERİ ALANI BÖLÜM </a:t>
            </a:r>
            <a:r>
              <a:rPr lang="tr-TR" b="1" dirty="0" smtClean="0">
                <a:solidFill>
                  <a:srgbClr val="FF0000"/>
                </a:solidFill>
              </a:rPr>
              <a:t>ŞEFİMİZ</a:t>
            </a:r>
            <a:endParaRPr lang="tr-TR" b="1" dirty="0">
              <a:solidFill>
                <a:srgbClr val="FF0000"/>
              </a:solidFill>
            </a:endParaRPr>
          </a:p>
        </p:txBody>
      </p:sp>
      <p:sp>
        <p:nvSpPr>
          <p:cNvPr id="3" name="Metin Yer Tutucusu 2"/>
          <p:cNvSpPr>
            <a:spLocks noGrp="1"/>
          </p:cNvSpPr>
          <p:nvPr>
            <p:ph type="body" idx="1"/>
          </p:nvPr>
        </p:nvSpPr>
        <p:spPr>
          <a:xfrm>
            <a:off x="839788" y="1681163"/>
            <a:ext cx="5157787" cy="631214"/>
          </a:xfrm>
        </p:spPr>
        <p:txBody>
          <a:bodyPr>
            <a:normAutofit lnSpcReduction="10000"/>
          </a:bodyPr>
          <a:lstStyle/>
          <a:p>
            <a:pPr algn="ctr"/>
            <a:r>
              <a:rPr lang="tr-TR" sz="4000" dirty="0"/>
              <a:t>HAMİDE ALMAR</a:t>
            </a:r>
          </a:p>
        </p:txBody>
      </p:sp>
      <p:pic>
        <p:nvPicPr>
          <p:cNvPr id="7" name="İçerik Yer Tutucusu 6"/>
          <p:cNvPicPr>
            <a:picLocks noGrp="1" noChangeAspect="1"/>
          </p:cNvPicPr>
          <p:nvPr>
            <p:ph sz="half" idx="2"/>
          </p:nvPr>
        </p:nvPicPr>
        <p:blipFill>
          <a:blip r:embed="rId2"/>
          <a:stretch>
            <a:fillRect/>
          </a:stretch>
        </p:blipFill>
        <p:spPr>
          <a:xfrm>
            <a:off x="3631009" y="2312377"/>
            <a:ext cx="4733131" cy="3992441"/>
          </a:xfrm>
          <a:prstGeom prst="rect">
            <a:avLst/>
          </a:prstGeom>
        </p:spPr>
      </p:pic>
    </p:spTree>
    <p:extLst>
      <p:ext uri="{BB962C8B-B14F-4D97-AF65-F5344CB8AC3E}">
        <p14:creationId xmlns:p14="http://schemas.microsoft.com/office/powerpoint/2010/main" val="8769164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43917" y="385894"/>
            <a:ext cx="10515600" cy="1439731"/>
          </a:xfrm>
        </p:spPr>
        <p:txBody>
          <a:bodyPr>
            <a:normAutofit fontScale="90000"/>
          </a:bodyPr>
          <a:lstStyle/>
          <a:p>
            <a:r>
              <a:rPr lang="tr-TR" b="1" dirty="0">
                <a:solidFill>
                  <a:srgbClr val="FF0000"/>
                </a:solidFill>
              </a:rPr>
              <a:t>2023 - 2024 </a:t>
            </a:r>
            <a:r>
              <a:rPr lang="tr-TR" b="1" dirty="0" smtClean="0">
                <a:solidFill>
                  <a:srgbClr val="FF0000"/>
                </a:solidFill>
              </a:rPr>
              <a:t>EĞİTİM ÖĞRETİM YILI MEZUNİYET TÖRENİMİZ</a:t>
            </a:r>
            <a:r>
              <a:rPr lang="tr-TR" b="1" dirty="0">
                <a:solidFill>
                  <a:srgbClr val="FF0000"/>
                </a:solidFill>
              </a:rPr>
              <a:t/>
            </a:r>
            <a:br>
              <a:rPr lang="tr-TR" b="1" dirty="0">
                <a:solidFill>
                  <a:srgbClr val="FF0000"/>
                </a:solidFill>
              </a:rPr>
            </a:br>
            <a:endParaRPr lang="tr-TR" b="1" dirty="0">
              <a:solidFill>
                <a:srgbClr val="FF0000"/>
              </a:solidFill>
            </a:endParaRPr>
          </a:p>
        </p:txBody>
      </p:sp>
      <p:pic>
        <p:nvPicPr>
          <p:cNvPr id="3074" name="Picture 2" descr="13-06-202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2232" y="2001794"/>
            <a:ext cx="6018234" cy="43513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3-06-2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5357" y="2063692"/>
            <a:ext cx="5184397" cy="4379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9875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marL="0" indent="0">
              <a:buNone/>
            </a:pPr>
            <a:endParaRPr lang="tr-TR" dirty="0"/>
          </a:p>
          <a:p>
            <a:pPr marL="0" indent="0">
              <a:buNone/>
            </a:pPr>
            <a:endParaRPr lang="tr-TR" dirty="0" smtClean="0"/>
          </a:p>
          <a:p>
            <a:pPr marL="0" indent="0">
              <a:buNone/>
            </a:pPr>
            <a:endParaRPr lang="tr-TR" dirty="0"/>
          </a:p>
          <a:p>
            <a:pPr marL="0" indent="0">
              <a:buNone/>
            </a:pPr>
            <a:endParaRPr lang="tr-TR" dirty="0" smtClean="0"/>
          </a:p>
          <a:p>
            <a:pPr marL="0" indent="0">
              <a:buNone/>
            </a:pPr>
            <a:endParaRPr lang="tr-TR" dirty="0"/>
          </a:p>
          <a:p>
            <a:pPr marL="0" indent="0">
              <a:buNone/>
            </a:pPr>
            <a:r>
              <a:rPr lang="tr-TR" dirty="0"/>
              <a:t>	</a:t>
            </a:r>
            <a:r>
              <a:rPr lang="tr-TR" dirty="0" smtClean="0"/>
              <a:t>				</a:t>
            </a:r>
            <a:r>
              <a:rPr lang="tr-TR" dirty="0" smtClean="0">
                <a:solidFill>
                  <a:srgbClr val="FF0000"/>
                </a:solidFill>
              </a:rPr>
              <a:t>TEŞEKKÜRLER.</a:t>
            </a:r>
            <a:endParaRPr lang="tr-TR" dirty="0">
              <a:solidFill>
                <a:srgbClr val="FF0000"/>
              </a:solidFill>
            </a:endParaRPr>
          </a:p>
        </p:txBody>
      </p:sp>
      <p:pic>
        <p:nvPicPr>
          <p:cNvPr id="4" name="Resim 3">
            <a:extLst>
              <a:ext uri="{FF2B5EF4-FFF2-40B4-BE49-F238E27FC236}">
                <a16:creationId xmlns:a16="http://schemas.microsoft.com/office/drawing/2014/main" id="{9DDE6321-5BA5-07EF-5BA0-DEF980024DDD}"/>
              </a:ext>
            </a:extLst>
          </p:cNvPr>
          <p:cNvPicPr>
            <a:picLocks noChangeAspect="1"/>
          </p:cNvPicPr>
          <p:nvPr/>
        </p:nvPicPr>
        <p:blipFill>
          <a:blip r:embed="rId2"/>
          <a:stretch>
            <a:fillRect/>
          </a:stretch>
        </p:blipFill>
        <p:spPr>
          <a:xfrm>
            <a:off x="838200" y="559818"/>
            <a:ext cx="3945623" cy="3676622"/>
          </a:xfrm>
          <a:prstGeom prst="rect">
            <a:avLst/>
          </a:prstGeom>
        </p:spPr>
      </p:pic>
    </p:spTree>
    <p:extLst>
      <p:ext uri="{BB962C8B-B14F-4D97-AF65-F5344CB8AC3E}">
        <p14:creationId xmlns:p14="http://schemas.microsoft.com/office/powerpoint/2010/main" val="11617959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5"/>
            <a:ext cx="10515600" cy="777875"/>
          </a:xfrm>
        </p:spPr>
        <p:txBody>
          <a:bodyPr/>
          <a:lstStyle/>
          <a:p>
            <a:pPr algn="ctr"/>
            <a:r>
              <a:rPr lang="tr-TR" b="1" dirty="0">
                <a:solidFill>
                  <a:srgbClr val="FF0000"/>
                </a:solidFill>
              </a:rPr>
              <a:t>ÖĞRETMENLER ODASINDAN BİR KARE </a:t>
            </a:r>
          </a:p>
        </p:txBody>
      </p:sp>
      <p:pic>
        <p:nvPicPr>
          <p:cNvPr id="6" name="İçerik Yer Tutucus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70284" y="1143000"/>
            <a:ext cx="7051431" cy="5284177"/>
          </a:xfrm>
        </p:spPr>
      </p:pic>
    </p:spTree>
    <p:extLst>
      <p:ext uri="{BB962C8B-B14F-4D97-AF65-F5344CB8AC3E}">
        <p14:creationId xmlns:p14="http://schemas.microsoft.com/office/powerpoint/2010/main" val="34110858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a:solidFill>
                  <a:srgbClr val="FF0000"/>
                </a:solidFill>
              </a:rPr>
              <a:t>OKULUMUZDA TÜM BÜRO İŞLERİNDEN SORUMLU MEMURUMUZ </a:t>
            </a:r>
            <a:r>
              <a:rPr lang="tr-TR" dirty="0"/>
              <a:t>-  </a:t>
            </a:r>
            <a:r>
              <a:rPr lang="tr-TR" b="1" dirty="0"/>
              <a:t>EMRE TEKBAN</a:t>
            </a: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17723" y="1778611"/>
            <a:ext cx="6483377" cy="4666150"/>
          </a:xfrm>
        </p:spPr>
      </p:pic>
    </p:spTree>
    <p:extLst>
      <p:ext uri="{BB962C8B-B14F-4D97-AF65-F5344CB8AC3E}">
        <p14:creationId xmlns:p14="http://schemas.microsoft.com/office/powerpoint/2010/main" val="8054185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838200" y="365126"/>
            <a:ext cx="10515600" cy="918552"/>
          </a:xfrm>
        </p:spPr>
        <p:txBody>
          <a:bodyPr/>
          <a:lstStyle/>
          <a:p>
            <a:r>
              <a:rPr lang="tr-TR" b="1" dirty="0">
                <a:solidFill>
                  <a:srgbClr val="FF0000"/>
                </a:solidFill>
              </a:rPr>
              <a:t>OKULUMUZ HAKKINDA GENEL BİLGİ</a:t>
            </a:r>
          </a:p>
        </p:txBody>
      </p:sp>
      <p:pic>
        <p:nvPicPr>
          <p:cNvPr id="4" name="İçerik Yer Tutucusu 3"/>
          <p:cNvPicPr>
            <a:picLocks noGrp="1" noChangeAspect="1"/>
          </p:cNvPicPr>
          <p:nvPr>
            <p:ph idx="1"/>
          </p:nvPr>
        </p:nvPicPr>
        <p:blipFill>
          <a:blip r:embed="rId2"/>
          <a:stretch>
            <a:fillRect/>
          </a:stretch>
        </p:blipFill>
        <p:spPr>
          <a:xfrm>
            <a:off x="7429608" y="1283678"/>
            <a:ext cx="4261124" cy="4576763"/>
          </a:xfrm>
          <a:prstGeom prst="rect">
            <a:avLst/>
          </a:prstGeom>
        </p:spPr>
      </p:pic>
      <p:pic>
        <p:nvPicPr>
          <p:cNvPr id="5" name="Resim 4"/>
          <p:cNvPicPr>
            <a:picLocks noChangeAspect="1"/>
          </p:cNvPicPr>
          <p:nvPr/>
        </p:nvPicPr>
        <p:blipFill>
          <a:blip r:embed="rId3"/>
          <a:stretch>
            <a:fillRect/>
          </a:stretch>
        </p:blipFill>
        <p:spPr>
          <a:xfrm>
            <a:off x="1204546" y="1637752"/>
            <a:ext cx="5050950" cy="3875025"/>
          </a:xfrm>
          <a:prstGeom prst="rect">
            <a:avLst/>
          </a:prstGeom>
        </p:spPr>
      </p:pic>
    </p:spTree>
    <p:extLst>
      <p:ext uri="{BB962C8B-B14F-4D97-AF65-F5344CB8AC3E}">
        <p14:creationId xmlns:p14="http://schemas.microsoft.com/office/powerpoint/2010/main" val="23751152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957894" y="1825625"/>
            <a:ext cx="6395906" cy="4351338"/>
          </a:xfrm>
        </p:spPr>
        <p:txBody>
          <a:bodyPr/>
          <a:lstStyle/>
          <a:p>
            <a:r>
              <a:rPr lang="tr-TR" dirty="0">
                <a:solidFill>
                  <a:schemeClr val="tx1">
                    <a:lumMod val="85000"/>
                    <a:lumOff val="15000"/>
                  </a:schemeClr>
                </a:solidFill>
              </a:rPr>
              <a:t>OKULUMUZ 1990 YILINDA BURHANİYE ATATÜRK SAĞLIK MESLEK LİSESİ ADI ALTINDA TEK KATLI ATATÜRK İLKOKULU BİNASINDA SAĞLIK BAKANLIĞINA BAĞLI OLARAK EĞİTİM ÖĞRETİME BAŞLAMIŞTIR.</a:t>
            </a:r>
          </a:p>
          <a:p>
            <a:endParaRPr lang="tr-TR" dirty="0"/>
          </a:p>
        </p:txBody>
      </p:sp>
      <p:pic>
        <p:nvPicPr>
          <p:cNvPr id="4" name="Picture 2" descr="C:\Users\BURHANİYE\Desktop\Yeni klasör - Kopya\4.jpg"/>
          <p:cNvPicPr>
            <a:picLocks noChangeAspect="1" noChangeArrowheads="1"/>
          </p:cNvPicPr>
          <p:nvPr/>
        </p:nvPicPr>
        <p:blipFill>
          <a:blip r:embed="rId2" cstate="print"/>
          <a:srcRect/>
          <a:stretch>
            <a:fillRect/>
          </a:stretch>
        </p:blipFill>
        <p:spPr bwMode="auto">
          <a:xfrm>
            <a:off x="134224" y="231716"/>
            <a:ext cx="4823670" cy="5623800"/>
          </a:xfrm>
          <a:prstGeom prst="rect">
            <a:avLst/>
          </a:prstGeom>
          <a:noFill/>
        </p:spPr>
      </p:pic>
    </p:spTree>
    <p:extLst>
      <p:ext uri="{BB962C8B-B14F-4D97-AF65-F5344CB8AC3E}">
        <p14:creationId xmlns:p14="http://schemas.microsoft.com/office/powerpoint/2010/main" val="15142773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1020</TotalTime>
  <Words>1053</Words>
  <Application>Microsoft Office PowerPoint</Application>
  <PresentationFormat>Geniş ekran</PresentationFormat>
  <Paragraphs>157</Paragraphs>
  <Slides>51</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51</vt:i4>
      </vt:variant>
    </vt:vector>
  </HeadingPairs>
  <TitlesOfParts>
    <vt:vector size="58" baseType="lpstr">
      <vt:lpstr>Arial</vt:lpstr>
      <vt:lpstr>Calibri</vt:lpstr>
      <vt:lpstr>Calibri Light</vt:lpstr>
      <vt:lpstr>Comic Sans MS</vt:lpstr>
      <vt:lpstr>Times New Roman</vt:lpstr>
      <vt:lpstr>Wingdings 3</vt:lpstr>
      <vt:lpstr>Office Teması</vt:lpstr>
      <vt:lpstr>BURHANİYE ATATÜRK MESLEKİ VE TEKNİK ANADOLU LİSESİ</vt:lpstr>
      <vt:lpstr>OKUL MÜDÜRÜMÜZ –KADRİYE ATAK</vt:lpstr>
      <vt:lpstr>OKUL MÜDÜR YARDIMCILARIMIZ</vt:lpstr>
      <vt:lpstr>OKUL REHBER ÖĞRETMENİMİZ SAYİDE ÇAKIR</vt:lpstr>
      <vt:lpstr>SAĞLIK HİZMETLERİ ALANI BÖLÜM ŞEFİMİZ</vt:lpstr>
      <vt:lpstr>ÖĞRETMENLER ODASINDAN BİR KARE </vt:lpstr>
      <vt:lpstr>OKULUMUZDA TÜM BÜRO İŞLERİNDEN SORUMLU MEMURUMUZ -  EMRE TEKBAN</vt:lpstr>
      <vt:lpstr>OKULUMUZ HAKKINDA GENEL BİLGİ</vt:lpstr>
      <vt:lpstr>PowerPoint Sunusu</vt:lpstr>
      <vt:lpstr>PowerPoint Sunusu</vt:lpstr>
      <vt:lpstr>PowerPoint Sunusu</vt:lpstr>
      <vt:lpstr>PowerPoint Sunusu</vt:lpstr>
      <vt:lpstr>MİSYONUMUZ</vt:lpstr>
      <vt:lpstr>VİZYONUMUZ</vt:lpstr>
      <vt:lpstr>2021-2022 Eğitim Yılında Binamız Yıkım nedeniyle Taşınmıştır.</vt:lpstr>
      <vt:lpstr>OKULUMUZ DA BİR ALAN BULUNMAKTADIR</vt:lpstr>
      <vt:lpstr>----</vt:lpstr>
      <vt:lpstr>SAĞLIK HİZMETLERİ ALANIMIZI TANIYALIM</vt:lpstr>
      <vt:lpstr>SAĞLIK HİZMETLERİ</vt:lpstr>
      <vt:lpstr>HEMŞİRE YARDIMCISI</vt:lpstr>
      <vt:lpstr>EBE YARDIMCILIĞI</vt:lpstr>
      <vt:lpstr>HEMŞİRE VE EBE YARDIMCILIĞI ARASINDA Kİ FARK </vt:lpstr>
      <vt:lpstr>SAĞLIK BAKIM TEKNİSYENİ</vt:lpstr>
      <vt:lpstr>DERSLER HAKKINDA BİLGİ</vt:lpstr>
      <vt:lpstr>4 YILLIK LİSE EĞİTİMİ SONRASI</vt:lpstr>
      <vt:lpstr>İSTİHDAM ALANLARI VE ÇALIŞMA KOŞULLARI:     </vt:lpstr>
      <vt:lpstr>MEZUNİYET VE KARİYER OLANAKLARI: </vt:lpstr>
      <vt:lpstr>PowerPoint Sunusu</vt:lpstr>
      <vt:lpstr>PowerPoint Sunusu</vt:lpstr>
      <vt:lpstr>ÖN LİSANS MEZUNLARI LİSANS TAMAMLAMA </vt:lpstr>
      <vt:lpstr>ÖN LİSANS MEZUNLARI LİSANS TAMAMLAMA –ÖRNEK TABLO--</vt:lpstr>
      <vt:lpstr>STAJ UYGULAMALARINDAN  GÜZEL KARELER</vt:lpstr>
      <vt:lpstr>PowerPoint Sunusu</vt:lpstr>
      <vt:lpstr>PowerPoint Sunusu</vt:lpstr>
      <vt:lpstr>PowerPoint Sunusu</vt:lpstr>
      <vt:lpstr>----------------</vt:lpstr>
      <vt:lpstr>    İL DIŞI KÜLTÜREL GEZİLERİMİZDEN GÜZEL   ANILAR</vt:lpstr>
      <vt:lpstr>YOLOVA ÜNİVERSİTESİ</vt:lpstr>
      <vt:lpstr>BURDUR ÜVİVERSİTESİ</vt:lpstr>
      <vt:lpstr> PAMUKKALE </vt:lpstr>
      <vt:lpstr>     BAŞARDIĞIMIZ  YURD DIŞI PROJE ÇALIŞMALARIMIZ</vt:lpstr>
      <vt:lpstr>SPORDA DA EMEĞİMİZİN KARŞILIĞINI DAİMA ALIYORUZ  </vt:lpstr>
      <vt:lpstr>PowerPoint Sunusu</vt:lpstr>
      <vt:lpstr>SOSYAL ETİNLİKLER</vt:lpstr>
      <vt:lpstr>MESLEK TANITIMI ve KARİYER PLANMASI SEMİNERLERİ </vt:lpstr>
      <vt:lpstr>PowerPoint Sunusu</vt:lpstr>
      <vt:lpstr>PowerPoint Sunusu</vt:lpstr>
      <vt:lpstr>HUZUR EVİ ZİYARETİ</vt:lpstr>
      <vt:lpstr>ANASIFI ÖĞRENCİLERİNE EL YIKAMA EĞİTİMLERİ VERİLDİ</vt:lpstr>
      <vt:lpstr>2023 - 2024 EĞİTİM ÖĞRETİM YILI MEZUNİYET TÖRENİMİZ </vt:lpstr>
      <vt:lpstr>PowerPoint Sunusu</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BURHANİYE ATATÜRK MESLEKİ VE TEKNİK ANADOLU LİSESİ</dc:title>
  <dc:creator>W11</dc:creator>
  <cp:lastModifiedBy>Casper</cp:lastModifiedBy>
  <cp:revision>87</cp:revision>
  <dcterms:created xsi:type="dcterms:W3CDTF">2024-04-01T17:33:10Z</dcterms:created>
  <dcterms:modified xsi:type="dcterms:W3CDTF">2025-02-27T07:03:05Z</dcterms:modified>
</cp:coreProperties>
</file>